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4" r:id="rId6"/>
    <p:sldId id="265" r:id="rId7"/>
    <p:sldId id="260" r:id="rId8"/>
    <p:sldId id="261" r:id="rId9"/>
    <p:sldId id="263" r:id="rId10"/>
    <p:sldId id="267" r:id="rId11"/>
    <p:sldId id="262" r:id="rId12"/>
    <p:sldId id="266" r:id="rId13"/>
    <p:sldId id="268" r:id="rId14"/>
    <p:sldId id="269"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117" d="100"/>
          <a:sy n="117" d="100"/>
        </p:scale>
        <p:origin x="-968" y="-104"/>
      </p:cViewPr>
      <p:guideLst>
        <p:guide orient="horz" pos="2160"/>
        <p:guide pos="25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D24811-CCB2-864F-813A-B9E064834D93}" type="datetimeFigureOut">
              <a:rPr lang="en-US" smtClean="0"/>
              <a:t>5/6/13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E6C62-2660-9C47-8EFB-9C348BE8C763}" type="slidenum">
              <a:rPr lang="en-US" smtClean="0"/>
              <a:t>‹#›</a:t>
            </a:fld>
            <a:endParaRPr lang="en-US"/>
          </a:p>
        </p:txBody>
      </p:sp>
    </p:spTree>
    <p:extLst>
      <p:ext uri="{BB962C8B-B14F-4D97-AF65-F5344CB8AC3E}">
        <p14:creationId xmlns:p14="http://schemas.microsoft.com/office/powerpoint/2010/main" val="16272710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KLAF around</a:t>
            </a:r>
            <a:r>
              <a:rPr lang="en-US" baseline="0" dirty="0" smtClean="0"/>
              <a:t> (time). Upon reaching Indy, spiral descent for VP1 southwest of city. Upwind transect 1 (nearly 90 degrees) was done followed by the survey across the city. On the eastern side of the city, 3 downwind transects were flown and VP2 (ascent and descent) was done across the southern side of the city. The upwind transect 2 (tilted for WSW winds) was then done before returning to KLAF. </a:t>
            </a:r>
            <a:endParaRPr lang="en-US" dirty="0"/>
          </a:p>
        </p:txBody>
      </p:sp>
      <p:sp>
        <p:nvSpPr>
          <p:cNvPr id="4" name="Slide Number Placeholder 3"/>
          <p:cNvSpPr>
            <a:spLocks noGrp="1"/>
          </p:cNvSpPr>
          <p:nvPr>
            <p:ph type="sldNum" sz="quarter" idx="10"/>
          </p:nvPr>
        </p:nvSpPr>
        <p:spPr/>
        <p:txBody>
          <a:bodyPr/>
          <a:lstStyle/>
          <a:p>
            <a:fld id="{494E6C62-2660-9C47-8EFB-9C348BE8C763}" type="slidenum">
              <a:rPr lang="en-US" smtClean="0"/>
              <a:t>2</a:t>
            </a:fld>
            <a:endParaRPr lang="en-US"/>
          </a:p>
        </p:txBody>
      </p:sp>
    </p:spTree>
    <p:extLst>
      <p:ext uri="{BB962C8B-B14F-4D97-AF65-F5344CB8AC3E}">
        <p14:creationId xmlns:p14="http://schemas.microsoft.com/office/powerpoint/2010/main" val="1982952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a:t>
            </a:r>
            <a:r>
              <a:rPr lang="en-US" baseline="0" dirty="0" smtClean="0"/>
              <a:t> CO</a:t>
            </a:r>
            <a:r>
              <a:rPr lang="en-US" baseline="-25000" dirty="0" smtClean="0"/>
              <a:t>2</a:t>
            </a:r>
            <a:r>
              <a:rPr lang="en-US" baseline="0" dirty="0" smtClean="0"/>
              <a:t> concentrations are seen downwind of the Harding Street Power Plant and the city.  Also note that there are sections in the upwind transects were the concentrations were elevated relative to the edges of the downwind transects.  But first upwind transects was flown when BL depth was still ~ 700 m.  A question for all:  what is the appropriate background to use?</a:t>
            </a:r>
            <a:endParaRPr lang="en-US" dirty="0"/>
          </a:p>
        </p:txBody>
      </p:sp>
      <p:sp>
        <p:nvSpPr>
          <p:cNvPr id="4" name="Slide Number Placeholder 3"/>
          <p:cNvSpPr>
            <a:spLocks noGrp="1"/>
          </p:cNvSpPr>
          <p:nvPr>
            <p:ph type="sldNum" sz="quarter" idx="10"/>
          </p:nvPr>
        </p:nvSpPr>
        <p:spPr/>
        <p:txBody>
          <a:bodyPr/>
          <a:lstStyle/>
          <a:p>
            <a:fld id="{494E6C62-2660-9C47-8EFB-9C348BE8C763}" type="slidenum">
              <a:rPr lang="en-US" smtClean="0"/>
              <a:t>5</a:t>
            </a:fld>
            <a:endParaRPr lang="en-US"/>
          </a:p>
        </p:txBody>
      </p:sp>
    </p:spTree>
    <p:extLst>
      <p:ext uri="{BB962C8B-B14F-4D97-AF65-F5344CB8AC3E}">
        <p14:creationId xmlns:p14="http://schemas.microsoft.com/office/powerpoint/2010/main" val="2710452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CO</a:t>
            </a:r>
            <a:r>
              <a:rPr lang="en-US" baseline="-25000" dirty="0" smtClean="0"/>
              <a:t>2</a:t>
            </a:r>
            <a:r>
              <a:rPr lang="en-US" baseline="0" dirty="0" smtClean="0"/>
              <a:t>, increased concentrations are seen downwind of the city. Also note the enhancement downwind of Twin Bridges Landfill. There was also significant enhancement downwind of the Panhandle Eastern Pipeline Station (pink diamond) which are off the scale on this plot (2.5 ppm) and can be seen in the time series.  We adjusted the scale to 2.1 ppm to show the enhancement downwind of the city and on the survey flight tracks.  </a:t>
            </a:r>
            <a:endParaRPr lang="en-US" dirty="0"/>
          </a:p>
        </p:txBody>
      </p:sp>
      <p:sp>
        <p:nvSpPr>
          <p:cNvPr id="4" name="Slide Number Placeholder 3"/>
          <p:cNvSpPr>
            <a:spLocks noGrp="1"/>
          </p:cNvSpPr>
          <p:nvPr>
            <p:ph type="sldNum" sz="quarter" idx="10"/>
          </p:nvPr>
        </p:nvSpPr>
        <p:spPr/>
        <p:txBody>
          <a:bodyPr/>
          <a:lstStyle/>
          <a:p>
            <a:fld id="{494E6C62-2660-9C47-8EFB-9C348BE8C763}" type="slidenum">
              <a:rPr lang="en-US" smtClean="0"/>
              <a:t>6</a:t>
            </a:fld>
            <a:endParaRPr lang="en-US"/>
          </a:p>
        </p:txBody>
      </p:sp>
    </p:spTree>
    <p:extLst>
      <p:ext uri="{BB962C8B-B14F-4D97-AF65-F5344CB8AC3E}">
        <p14:creationId xmlns:p14="http://schemas.microsoft.com/office/powerpoint/2010/main" val="312423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CH</a:t>
            </a:r>
            <a:r>
              <a:rPr lang="en-US" baseline="-25000" dirty="0" smtClean="0"/>
              <a:t>4</a:t>
            </a:r>
            <a:r>
              <a:rPr lang="en-US" baseline="0" dirty="0" smtClean="0"/>
              <a:t> spike (above 2.5 ppm) is due to the Panhandle Eastern Pipeline Station. Increased CO</a:t>
            </a:r>
            <a:r>
              <a:rPr lang="en-US" baseline="-25000" dirty="0" smtClean="0"/>
              <a:t>2</a:t>
            </a:r>
            <a:r>
              <a:rPr lang="en-US" baseline="0" dirty="0" smtClean="0"/>
              <a:t> concentrations across the transects are also clearly seen in this plot. </a:t>
            </a:r>
            <a:endParaRPr lang="en-US" dirty="0"/>
          </a:p>
        </p:txBody>
      </p:sp>
      <p:sp>
        <p:nvSpPr>
          <p:cNvPr id="4" name="Slide Number Placeholder 3"/>
          <p:cNvSpPr>
            <a:spLocks noGrp="1"/>
          </p:cNvSpPr>
          <p:nvPr>
            <p:ph type="sldNum" sz="quarter" idx="10"/>
          </p:nvPr>
        </p:nvSpPr>
        <p:spPr/>
        <p:txBody>
          <a:bodyPr/>
          <a:lstStyle/>
          <a:p>
            <a:fld id="{494E6C62-2660-9C47-8EFB-9C348BE8C763}" type="slidenum">
              <a:rPr lang="en-US" smtClean="0"/>
              <a:t>7</a:t>
            </a:fld>
            <a:endParaRPr lang="en-US"/>
          </a:p>
        </p:txBody>
      </p:sp>
    </p:spTree>
    <p:extLst>
      <p:ext uri="{BB962C8B-B14F-4D97-AF65-F5344CB8AC3E}">
        <p14:creationId xmlns:p14="http://schemas.microsoft.com/office/powerpoint/2010/main" val="286468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a:t>
            </a:r>
            <a:r>
              <a:rPr lang="en-US" baseline="0" dirty="0" smtClean="0"/>
              <a:t> CO</a:t>
            </a:r>
            <a:r>
              <a:rPr lang="en-US" baseline="-25000" dirty="0" smtClean="0"/>
              <a:t>2</a:t>
            </a:r>
            <a:r>
              <a:rPr lang="en-US" baseline="0" dirty="0" smtClean="0"/>
              <a:t> concentrations upwind of Indy are seen at approximately 18 km </a:t>
            </a:r>
            <a:r>
              <a:rPr lang="en-US" baseline="0" dirty="0" smtClean="0"/>
              <a:t>south </a:t>
            </a:r>
            <a:r>
              <a:rPr lang="en-US" baseline="0" dirty="0" smtClean="0"/>
              <a:t>of the center of the transect due to Twin Bridges Landfill.  Is there a source west of the city?  What is the appropriate background to use to calculate the CO2 emission from Indy?</a:t>
            </a:r>
            <a:endParaRPr lang="en-US" dirty="0"/>
          </a:p>
        </p:txBody>
      </p:sp>
      <p:sp>
        <p:nvSpPr>
          <p:cNvPr id="4" name="Slide Number Placeholder 3"/>
          <p:cNvSpPr>
            <a:spLocks noGrp="1"/>
          </p:cNvSpPr>
          <p:nvPr>
            <p:ph type="sldNum" sz="quarter" idx="10"/>
          </p:nvPr>
        </p:nvSpPr>
        <p:spPr/>
        <p:txBody>
          <a:bodyPr/>
          <a:lstStyle/>
          <a:p>
            <a:fld id="{494E6C62-2660-9C47-8EFB-9C348BE8C763}" type="slidenum">
              <a:rPr lang="en-US" smtClean="0"/>
              <a:t>8</a:t>
            </a:fld>
            <a:endParaRPr lang="en-US"/>
          </a:p>
        </p:txBody>
      </p:sp>
    </p:spTree>
    <p:extLst>
      <p:ext uri="{BB962C8B-B14F-4D97-AF65-F5344CB8AC3E}">
        <p14:creationId xmlns:p14="http://schemas.microsoft.com/office/powerpoint/2010/main" val="3245588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a:t>
            </a:r>
            <a:r>
              <a:rPr lang="en-US" baseline="0" dirty="0" smtClean="0"/>
              <a:t> CO2 upwind transect still has higher concentrations relative to the downwind transects.  Also note a CO2 hotspot at around </a:t>
            </a:r>
            <a:r>
              <a:rPr lang="en-US" baseline="0" dirty="0" smtClean="0"/>
              <a:t>10 </a:t>
            </a:r>
            <a:r>
              <a:rPr lang="en-US" baseline="0" dirty="0" smtClean="0"/>
              <a:t>km – this is a source upwind of the city that we don’t know of.  </a:t>
            </a:r>
            <a:endParaRPr lang="en-US" dirty="0"/>
          </a:p>
        </p:txBody>
      </p:sp>
      <p:sp>
        <p:nvSpPr>
          <p:cNvPr id="4" name="Slide Number Placeholder 3"/>
          <p:cNvSpPr>
            <a:spLocks noGrp="1"/>
          </p:cNvSpPr>
          <p:nvPr>
            <p:ph type="sldNum" sz="quarter" idx="10"/>
          </p:nvPr>
        </p:nvSpPr>
        <p:spPr/>
        <p:txBody>
          <a:bodyPr/>
          <a:lstStyle/>
          <a:p>
            <a:fld id="{494E6C62-2660-9C47-8EFB-9C348BE8C763}" type="slidenum">
              <a:rPr lang="en-US" smtClean="0"/>
              <a:t>10</a:t>
            </a:fld>
            <a:endParaRPr lang="en-US"/>
          </a:p>
        </p:txBody>
      </p:sp>
    </p:spTree>
    <p:extLst>
      <p:ext uri="{BB962C8B-B14F-4D97-AF65-F5344CB8AC3E}">
        <p14:creationId xmlns:p14="http://schemas.microsoft.com/office/powerpoint/2010/main" val="4016086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CH4 enhancement between </a:t>
            </a:r>
            <a:r>
              <a:rPr lang="en-US" dirty="0" smtClean="0"/>
              <a:t>-2 </a:t>
            </a:r>
            <a:r>
              <a:rPr lang="en-US" dirty="0" smtClean="0"/>
              <a:t>to </a:t>
            </a:r>
            <a:r>
              <a:rPr lang="en-US" dirty="0" smtClean="0"/>
              <a:t>-10 </a:t>
            </a:r>
            <a:r>
              <a:rPr lang="en-US" dirty="0" smtClean="0"/>
              <a:t>km</a:t>
            </a:r>
            <a:r>
              <a:rPr lang="en-US" baseline="0" dirty="0" smtClean="0"/>
              <a:t> was observed downwind of Twin Bridges Landfill.  There is an unknown methane source at </a:t>
            </a:r>
            <a:r>
              <a:rPr lang="en-US" baseline="0" dirty="0" smtClean="0"/>
              <a:t>around 25 </a:t>
            </a:r>
            <a:r>
              <a:rPr lang="en-US" baseline="0" dirty="0" smtClean="0"/>
              <a:t>km upwind of the city.  </a:t>
            </a:r>
            <a:endParaRPr lang="en-US" dirty="0"/>
          </a:p>
        </p:txBody>
      </p:sp>
      <p:sp>
        <p:nvSpPr>
          <p:cNvPr id="4" name="Slide Number Placeholder 3"/>
          <p:cNvSpPr>
            <a:spLocks noGrp="1"/>
          </p:cNvSpPr>
          <p:nvPr>
            <p:ph type="sldNum" sz="quarter" idx="10"/>
          </p:nvPr>
        </p:nvSpPr>
        <p:spPr/>
        <p:txBody>
          <a:bodyPr/>
          <a:lstStyle/>
          <a:p>
            <a:fld id="{494E6C62-2660-9C47-8EFB-9C348BE8C763}" type="slidenum">
              <a:rPr lang="en-US" smtClean="0"/>
              <a:t>13</a:t>
            </a:fld>
            <a:endParaRPr lang="en-US"/>
          </a:p>
        </p:txBody>
      </p:sp>
    </p:spTree>
    <p:extLst>
      <p:ext uri="{BB962C8B-B14F-4D97-AF65-F5344CB8AC3E}">
        <p14:creationId xmlns:p14="http://schemas.microsoft.com/office/powerpoint/2010/main" val="877241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t>
            </a:r>
            <a:r>
              <a:rPr lang="en-US" baseline="-25000" dirty="0" smtClean="0"/>
              <a:t>2</a:t>
            </a:r>
            <a:r>
              <a:rPr lang="en-US" baseline="0" dirty="0" smtClean="0"/>
              <a:t>, CH</a:t>
            </a:r>
            <a:r>
              <a:rPr lang="en-US" baseline="-25000" dirty="0" smtClean="0"/>
              <a:t>4</a:t>
            </a:r>
            <a:r>
              <a:rPr lang="en-US" baseline="0" dirty="0" smtClean="0"/>
              <a:t> and H</a:t>
            </a:r>
            <a:r>
              <a:rPr lang="en-US" baseline="-25000" dirty="0" smtClean="0"/>
              <a:t>2</a:t>
            </a:r>
            <a:r>
              <a:rPr lang="en-US" baseline="0" dirty="0" smtClean="0"/>
              <a:t>O ascent not available since it was during calibration times on the way to Indy. Spiral descent on southwest side of city. Initial boundary layer ~700 m</a:t>
            </a:r>
            <a:endParaRPr lang="en-US" dirty="0"/>
          </a:p>
        </p:txBody>
      </p:sp>
      <p:sp>
        <p:nvSpPr>
          <p:cNvPr id="4" name="Slide Number Placeholder 3"/>
          <p:cNvSpPr>
            <a:spLocks noGrp="1"/>
          </p:cNvSpPr>
          <p:nvPr>
            <p:ph type="sldNum" sz="quarter" idx="10"/>
          </p:nvPr>
        </p:nvSpPr>
        <p:spPr/>
        <p:txBody>
          <a:bodyPr/>
          <a:lstStyle/>
          <a:p>
            <a:fld id="{494E6C62-2660-9C47-8EFB-9C348BE8C763}" type="slidenum">
              <a:rPr lang="en-US" smtClean="0"/>
              <a:t>14</a:t>
            </a:fld>
            <a:endParaRPr lang="en-US"/>
          </a:p>
        </p:txBody>
      </p:sp>
    </p:spTree>
    <p:extLst>
      <p:ext uri="{BB962C8B-B14F-4D97-AF65-F5344CB8AC3E}">
        <p14:creationId xmlns:p14="http://schemas.microsoft.com/office/powerpoint/2010/main" val="715485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Full vertical profile taken</a:t>
            </a:r>
            <a:r>
              <a:rPr lang="en-US" baseline="0" dirty="0" smtClean="0"/>
              <a:t> over transect of south side of the city. Boundary layer depth ~950m</a:t>
            </a:r>
            <a:endParaRPr lang="en-US" dirty="0"/>
          </a:p>
        </p:txBody>
      </p:sp>
      <p:sp>
        <p:nvSpPr>
          <p:cNvPr id="4" name="Slide Number Placeholder 3"/>
          <p:cNvSpPr>
            <a:spLocks noGrp="1"/>
          </p:cNvSpPr>
          <p:nvPr>
            <p:ph type="sldNum" sz="quarter" idx="10"/>
          </p:nvPr>
        </p:nvSpPr>
        <p:spPr/>
        <p:txBody>
          <a:bodyPr/>
          <a:lstStyle/>
          <a:p>
            <a:fld id="{494E6C62-2660-9C47-8EFB-9C348BE8C763}" type="slidenum">
              <a:rPr lang="en-US" smtClean="0"/>
              <a:t>15</a:t>
            </a:fld>
            <a:endParaRPr lang="en-US"/>
          </a:p>
        </p:txBody>
      </p:sp>
    </p:spTree>
    <p:extLst>
      <p:ext uri="{BB962C8B-B14F-4D97-AF65-F5344CB8AC3E}">
        <p14:creationId xmlns:p14="http://schemas.microsoft.com/office/powerpoint/2010/main" val="2079551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10AF6-A8AF-3446-8365-F9B394DF032D}"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573783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10AF6-A8AF-3446-8365-F9B394DF032D}"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1149609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10AF6-A8AF-3446-8365-F9B394DF032D}"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800261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10AF6-A8AF-3446-8365-F9B394DF032D}"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1820297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10AF6-A8AF-3446-8365-F9B394DF032D}" type="datetimeFigureOut">
              <a:rPr lang="en-US" smtClean="0"/>
              <a:t>5/6/13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35592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10AF6-A8AF-3446-8365-F9B394DF032D}" type="datetimeFigureOut">
              <a:rPr lang="en-US" smtClean="0"/>
              <a:t>5/6/13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1446403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10AF6-A8AF-3446-8365-F9B394DF032D}" type="datetimeFigureOut">
              <a:rPr lang="en-US" smtClean="0"/>
              <a:t>5/6/13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2837875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10AF6-A8AF-3446-8365-F9B394DF032D}" type="datetimeFigureOut">
              <a:rPr lang="en-US" smtClean="0"/>
              <a:t>5/6/13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290544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10AF6-A8AF-3446-8365-F9B394DF032D}" type="datetimeFigureOut">
              <a:rPr lang="en-US" smtClean="0"/>
              <a:t>5/6/13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313303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10AF6-A8AF-3446-8365-F9B394DF032D}" type="datetimeFigureOut">
              <a:rPr lang="en-US" smtClean="0"/>
              <a:t>5/6/13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1479984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10AF6-A8AF-3446-8365-F9B394DF032D}" type="datetimeFigureOut">
              <a:rPr lang="en-US" smtClean="0"/>
              <a:t>5/6/13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38319-4F4E-E54D-BEED-A2549E8EB20D}" type="slidenum">
              <a:rPr lang="en-US" smtClean="0"/>
              <a:t>‹#›</a:t>
            </a:fld>
            <a:endParaRPr lang="en-US"/>
          </a:p>
        </p:txBody>
      </p:sp>
    </p:spTree>
    <p:extLst>
      <p:ext uri="{BB962C8B-B14F-4D97-AF65-F5344CB8AC3E}">
        <p14:creationId xmlns:p14="http://schemas.microsoft.com/office/powerpoint/2010/main" val="120838461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10AF6-A8AF-3446-8365-F9B394DF032D}" type="datetimeFigureOut">
              <a:rPr lang="en-US" smtClean="0"/>
              <a:t>5/6/13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38319-4F4E-E54D-BEED-A2549E8EB20D}" type="slidenum">
              <a:rPr lang="en-US" smtClean="0"/>
              <a:t>‹#›</a:t>
            </a:fld>
            <a:endParaRPr lang="en-US"/>
          </a:p>
        </p:txBody>
      </p:sp>
    </p:spTree>
    <p:extLst>
      <p:ext uri="{BB962C8B-B14F-4D97-AF65-F5344CB8AC3E}">
        <p14:creationId xmlns:p14="http://schemas.microsoft.com/office/powerpoint/2010/main" val="2709832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Indianapolis Flight</a:t>
            </a:r>
            <a:br>
              <a:rPr lang="en-US" dirty="0" smtClean="0"/>
            </a:br>
            <a:r>
              <a:rPr lang="en-US" dirty="0" smtClean="0"/>
              <a:t>March 14, 2013</a:t>
            </a:r>
            <a:endParaRPr lang="en-US" dirty="0"/>
          </a:p>
        </p:txBody>
      </p:sp>
      <p:sp>
        <p:nvSpPr>
          <p:cNvPr id="7" name="Content Placeholder 6"/>
          <p:cNvSpPr>
            <a:spLocks noGrp="1"/>
          </p:cNvSpPr>
          <p:nvPr>
            <p:ph idx="1"/>
          </p:nvPr>
        </p:nvSpPr>
        <p:spPr/>
        <p:txBody>
          <a:bodyPr/>
          <a:lstStyle/>
          <a:p>
            <a:r>
              <a:rPr lang="en-US" dirty="0" smtClean="0"/>
              <a:t>West-southwest winds</a:t>
            </a:r>
          </a:p>
          <a:p>
            <a:r>
              <a:rPr lang="en-US" dirty="0" smtClean="0"/>
              <a:t>Two vertical profiles</a:t>
            </a:r>
          </a:p>
          <a:p>
            <a:r>
              <a:rPr lang="en-US" dirty="0" smtClean="0"/>
              <a:t>Two upwind transects (beginning and end of survey)</a:t>
            </a:r>
            <a:endParaRPr lang="en-US" dirty="0"/>
          </a:p>
          <a:p>
            <a:r>
              <a:rPr lang="en-US" dirty="0" smtClean="0"/>
              <a:t>Three downwind transects</a:t>
            </a:r>
          </a:p>
          <a:p>
            <a:r>
              <a:rPr lang="en-US" dirty="0" smtClean="0"/>
              <a:t>Boundary layer depth grew over duration of flight (initial – 700m, final – 950 m)</a:t>
            </a:r>
          </a:p>
        </p:txBody>
      </p:sp>
    </p:spTree>
    <p:extLst>
      <p:ext uri="{BB962C8B-B14F-4D97-AF65-F5344CB8AC3E}">
        <p14:creationId xmlns:p14="http://schemas.microsoft.com/office/powerpoint/2010/main" val="840932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3283"/>
            <a:ext cx="8229600" cy="1143000"/>
          </a:xfrm>
        </p:spPr>
        <p:txBody>
          <a:bodyPr>
            <a:normAutofit fontScale="90000"/>
          </a:bodyPr>
          <a:lstStyle/>
          <a:p>
            <a:r>
              <a:rPr lang="en-US" dirty="0" smtClean="0"/>
              <a:t>Upwind Transect 2 – CO</a:t>
            </a:r>
            <a:r>
              <a:rPr lang="en-US" baseline="-25000" dirty="0" smtClean="0"/>
              <a:t>2</a:t>
            </a:r>
            <a:r>
              <a:rPr lang="en-US" dirty="0" smtClean="0"/>
              <a:t/>
            </a:r>
            <a:br>
              <a:rPr lang="en-US" dirty="0" smtClean="0"/>
            </a:br>
            <a:r>
              <a:rPr lang="en-US" sz="3100" dirty="0" smtClean="0"/>
              <a:t>(after Indy Survey)</a:t>
            </a:r>
            <a:endParaRPr lang="en-US" sz="3100" dirty="0"/>
          </a:p>
        </p:txBody>
      </p:sp>
      <p:pic>
        <p:nvPicPr>
          <p:cNvPr id="3" name="Picture 2" descr="upwind2_CO2_t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6283"/>
            <a:ext cx="9144000" cy="5360997"/>
          </a:xfrm>
          <a:prstGeom prst="rect">
            <a:avLst/>
          </a:prstGeom>
        </p:spPr>
      </p:pic>
    </p:spTree>
    <p:extLst>
      <p:ext uri="{BB962C8B-B14F-4D97-AF65-F5344CB8AC3E}">
        <p14:creationId xmlns:p14="http://schemas.microsoft.com/office/powerpoint/2010/main" val="2388641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49"/>
            <a:ext cx="8229600" cy="1143000"/>
          </a:xfrm>
        </p:spPr>
        <p:txBody>
          <a:bodyPr>
            <a:normAutofit fontScale="90000"/>
          </a:bodyPr>
          <a:lstStyle/>
          <a:p>
            <a:r>
              <a:rPr lang="en-US" dirty="0" smtClean="0"/>
              <a:t>Upwind Transect 1 – CH</a:t>
            </a:r>
            <a:r>
              <a:rPr lang="en-US" baseline="-25000" dirty="0" smtClean="0"/>
              <a:t>4</a:t>
            </a:r>
            <a:br>
              <a:rPr lang="en-US" baseline="-25000" dirty="0" smtClean="0"/>
            </a:br>
            <a:r>
              <a:rPr lang="en-US" sz="3100" dirty="0" smtClean="0"/>
              <a:t>(before Indy Survey)</a:t>
            </a:r>
            <a:endParaRPr lang="en-US" sz="3100" dirty="0"/>
          </a:p>
        </p:txBody>
      </p:sp>
      <p:pic>
        <p:nvPicPr>
          <p:cNvPr id="3" name="Picture 2" descr="upwind1_CH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8523"/>
            <a:ext cx="9144000" cy="5360997"/>
          </a:xfrm>
          <a:prstGeom prst="rect">
            <a:avLst/>
          </a:prstGeom>
        </p:spPr>
      </p:pic>
    </p:spTree>
    <p:extLst>
      <p:ext uri="{BB962C8B-B14F-4D97-AF65-F5344CB8AC3E}">
        <p14:creationId xmlns:p14="http://schemas.microsoft.com/office/powerpoint/2010/main" val="1096751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Downwind Transects – CH</a:t>
            </a:r>
            <a:r>
              <a:rPr lang="en-US" baseline="-25000" dirty="0" smtClean="0"/>
              <a:t>4</a:t>
            </a:r>
            <a:endParaRPr lang="en-US" dirty="0"/>
          </a:p>
        </p:txBody>
      </p:sp>
      <p:pic>
        <p:nvPicPr>
          <p:cNvPr id="3" name="Picture 2" descr="downwind_CH4_tr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700"/>
            <a:ext cx="9144000" cy="5360997"/>
          </a:xfrm>
          <a:prstGeom prst="rect">
            <a:avLst/>
          </a:prstGeom>
        </p:spPr>
      </p:pic>
    </p:spTree>
    <p:extLst>
      <p:ext uri="{BB962C8B-B14F-4D97-AF65-F5344CB8AC3E}">
        <p14:creationId xmlns:p14="http://schemas.microsoft.com/office/powerpoint/2010/main" val="3745939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55"/>
            <a:ext cx="8229600" cy="1143000"/>
          </a:xfrm>
        </p:spPr>
        <p:txBody>
          <a:bodyPr>
            <a:normAutofit fontScale="90000"/>
          </a:bodyPr>
          <a:lstStyle/>
          <a:p>
            <a:r>
              <a:rPr lang="en-US" dirty="0" smtClean="0"/>
              <a:t>Upwind Transect 2 – CH</a:t>
            </a:r>
            <a:r>
              <a:rPr lang="en-US" baseline="-25000" dirty="0" smtClean="0"/>
              <a:t>4</a:t>
            </a:r>
            <a:r>
              <a:rPr lang="en-US" dirty="0" smtClean="0"/>
              <a:t/>
            </a:r>
            <a:br>
              <a:rPr lang="en-US" dirty="0" smtClean="0"/>
            </a:br>
            <a:r>
              <a:rPr lang="en-US" sz="3100" dirty="0" smtClean="0"/>
              <a:t>(after Indy Survey)</a:t>
            </a:r>
            <a:endParaRPr lang="en-US" sz="3100" dirty="0"/>
          </a:p>
        </p:txBody>
      </p:sp>
      <p:pic>
        <p:nvPicPr>
          <p:cNvPr id="3" name="Picture 2" descr="upwind2_CH4_t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7078"/>
            <a:ext cx="9144000" cy="5360997"/>
          </a:xfrm>
          <a:prstGeom prst="rect">
            <a:avLst/>
          </a:prstGeom>
        </p:spPr>
      </p:pic>
    </p:spTree>
    <p:extLst>
      <p:ext uri="{BB962C8B-B14F-4D97-AF65-F5344CB8AC3E}">
        <p14:creationId xmlns:p14="http://schemas.microsoft.com/office/powerpoint/2010/main" val="1802749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dirty="0" smtClean="0"/>
              <a:t>Vertical Profile 1</a:t>
            </a:r>
            <a:endParaRPr lang="en-US" dirty="0"/>
          </a:p>
        </p:txBody>
      </p:sp>
      <p:pic>
        <p:nvPicPr>
          <p:cNvPr id="5" name="Picture 4" descr="vp1_theta_h2o_varvw cop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569612"/>
            <a:ext cx="3610000" cy="6288387"/>
          </a:xfrm>
          <a:prstGeom prst="rect">
            <a:avLst/>
          </a:prstGeom>
        </p:spPr>
      </p:pic>
      <p:pic>
        <p:nvPicPr>
          <p:cNvPr id="4" name="Picture 3" descr="VP1_CO2_CH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69612"/>
            <a:ext cx="3967867" cy="6270209"/>
          </a:xfrm>
          <a:prstGeom prst="rect">
            <a:avLst/>
          </a:prstGeom>
        </p:spPr>
      </p:pic>
    </p:spTree>
    <p:extLst>
      <p:ext uri="{BB962C8B-B14F-4D97-AF65-F5344CB8AC3E}">
        <p14:creationId xmlns:p14="http://schemas.microsoft.com/office/powerpoint/2010/main" val="411569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90"/>
            <a:ext cx="8229600" cy="1143000"/>
          </a:xfrm>
        </p:spPr>
        <p:txBody>
          <a:bodyPr/>
          <a:lstStyle/>
          <a:p>
            <a:r>
              <a:rPr lang="en-US" dirty="0" smtClean="0"/>
              <a:t>Vertical Profile 2</a:t>
            </a:r>
            <a:endParaRPr lang="en-US" dirty="0"/>
          </a:p>
        </p:txBody>
      </p:sp>
      <p:pic>
        <p:nvPicPr>
          <p:cNvPr id="4" name="Picture 3" descr="VP2_theta_h2o_varv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544" y="629531"/>
            <a:ext cx="3566945" cy="6341235"/>
          </a:xfrm>
          <a:prstGeom prst="rect">
            <a:avLst/>
          </a:prstGeom>
        </p:spPr>
      </p:pic>
      <p:pic>
        <p:nvPicPr>
          <p:cNvPr id="5" name="Picture 4" descr="VP2_CO2_CH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713746"/>
            <a:ext cx="3888161" cy="6144254"/>
          </a:xfrm>
          <a:prstGeom prst="rect">
            <a:avLst/>
          </a:prstGeom>
        </p:spPr>
      </p:pic>
    </p:spTree>
    <p:extLst>
      <p:ext uri="{BB962C8B-B14F-4D97-AF65-F5344CB8AC3E}">
        <p14:creationId xmlns:p14="http://schemas.microsoft.com/office/powerpoint/2010/main" val="3607098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2155"/>
            <a:ext cx="8229600" cy="1143000"/>
          </a:xfrm>
        </p:spPr>
        <p:txBody>
          <a:bodyPr/>
          <a:lstStyle/>
          <a:p>
            <a:r>
              <a:rPr lang="en-US" dirty="0" smtClean="0"/>
              <a:t>Flight Path</a:t>
            </a:r>
            <a:endParaRPr lang="en-US" dirty="0"/>
          </a:p>
        </p:txBody>
      </p:sp>
      <p:pic>
        <p:nvPicPr>
          <p:cNvPr id="5" name="Picture 4" descr="FlightPath_March14201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4130"/>
            <a:ext cx="9144000" cy="5331417"/>
          </a:xfrm>
          <a:prstGeom prst="rect">
            <a:avLst/>
          </a:prstGeom>
        </p:spPr>
      </p:pic>
    </p:spTree>
    <p:extLst>
      <p:ext uri="{BB962C8B-B14F-4D97-AF65-F5344CB8AC3E}">
        <p14:creationId xmlns:p14="http://schemas.microsoft.com/office/powerpoint/2010/main" val="1427704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510"/>
            <a:ext cx="8229600" cy="1143000"/>
          </a:xfrm>
        </p:spPr>
        <p:txBody>
          <a:bodyPr/>
          <a:lstStyle/>
          <a:p>
            <a:r>
              <a:rPr lang="en-US" dirty="0" smtClean="0"/>
              <a:t>CO</a:t>
            </a:r>
            <a:r>
              <a:rPr lang="en-US" baseline="-25000" dirty="0" smtClean="0"/>
              <a:t>2</a:t>
            </a:r>
            <a:r>
              <a:rPr lang="en-US" dirty="0" smtClean="0"/>
              <a:t> Calibration</a:t>
            </a:r>
            <a:endParaRPr lang="en-US" dirty="0"/>
          </a:p>
        </p:txBody>
      </p:sp>
      <p:pic>
        <p:nvPicPr>
          <p:cNvPr id="4" name="Picture 3" descr="CO2_calibration_NOAAx.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7100"/>
            <a:ext cx="9144000" cy="6052738"/>
          </a:xfrm>
          <a:prstGeom prst="rect">
            <a:avLst/>
          </a:prstGeom>
        </p:spPr>
      </p:pic>
    </p:spTree>
    <p:extLst>
      <p:ext uri="{BB962C8B-B14F-4D97-AF65-F5344CB8AC3E}">
        <p14:creationId xmlns:p14="http://schemas.microsoft.com/office/powerpoint/2010/main" val="276276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359"/>
            <a:ext cx="8229600" cy="1143000"/>
          </a:xfrm>
        </p:spPr>
        <p:txBody>
          <a:bodyPr/>
          <a:lstStyle/>
          <a:p>
            <a:r>
              <a:rPr lang="en-US" dirty="0" smtClean="0"/>
              <a:t>CH</a:t>
            </a:r>
            <a:r>
              <a:rPr lang="en-US" baseline="-25000" dirty="0" smtClean="0"/>
              <a:t>4</a:t>
            </a:r>
            <a:r>
              <a:rPr lang="en-US" dirty="0" smtClean="0"/>
              <a:t> Calibration</a:t>
            </a:r>
            <a:endParaRPr lang="en-US" dirty="0"/>
          </a:p>
        </p:txBody>
      </p:sp>
      <p:pic>
        <p:nvPicPr>
          <p:cNvPr id="4" name="Picture 3" descr="CH4_calibration_NOAAx.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5262"/>
            <a:ext cx="9144000" cy="6052738"/>
          </a:xfrm>
          <a:prstGeom prst="rect">
            <a:avLst/>
          </a:prstGeom>
        </p:spPr>
      </p:pic>
    </p:spTree>
    <p:extLst>
      <p:ext uri="{BB962C8B-B14F-4D97-AF65-F5344CB8AC3E}">
        <p14:creationId xmlns:p14="http://schemas.microsoft.com/office/powerpoint/2010/main" val="2953556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870"/>
            <a:ext cx="8229600" cy="1143000"/>
          </a:xfrm>
        </p:spPr>
        <p:txBody>
          <a:bodyPr/>
          <a:lstStyle/>
          <a:p>
            <a:r>
              <a:rPr lang="en-US" dirty="0" smtClean="0"/>
              <a:t>Flight Path – CO</a:t>
            </a:r>
            <a:r>
              <a:rPr lang="en-US" baseline="-25000" dirty="0" smtClean="0"/>
              <a:t>2</a:t>
            </a:r>
            <a:endParaRPr lang="en-US" dirty="0"/>
          </a:p>
        </p:txBody>
      </p:sp>
      <p:pic>
        <p:nvPicPr>
          <p:cNvPr id="4" name="Picture 3" descr="FlightPath_CO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4130"/>
            <a:ext cx="9144000" cy="5317714"/>
          </a:xfrm>
          <a:prstGeom prst="rect">
            <a:avLst/>
          </a:prstGeom>
        </p:spPr>
      </p:pic>
    </p:spTree>
    <p:extLst>
      <p:ext uri="{BB962C8B-B14F-4D97-AF65-F5344CB8AC3E}">
        <p14:creationId xmlns:p14="http://schemas.microsoft.com/office/powerpoint/2010/main" val="3669537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20"/>
            <a:ext cx="8229600" cy="1143000"/>
          </a:xfrm>
        </p:spPr>
        <p:txBody>
          <a:bodyPr/>
          <a:lstStyle/>
          <a:p>
            <a:r>
              <a:rPr lang="en-US" dirty="0" smtClean="0"/>
              <a:t>Flight Path – CH</a:t>
            </a:r>
            <a:r>
              <a:rPr lang="en-US" baseline="-25000" dirty="0"/>
              <a:t>4</a:t>
            </a:r>
            <a:endParaRPr lang="en-US" dirty="0"/>
          </a:p>
        </p:txBody>
      </p:sp>
      <p:pic>
        <p:nvPicPr>
          <p:cNvPr id="3" name="Picture 2" descr="FlightPath_CH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9993"/>
            <a:ext cx="9144000" cy="5317714"/>
          </a:xfrm>
          <a:prstGeom prst="rect">
            <a:avLst/>
          </a:prstGeom>
        </p:spPr>
      </p:pic>
    </p:spTree>
    <p:extLst>
      <p:ext uri="{BB962C8B-B14F-4D97-AF65-F5344CB8AC3E}">
        <p14:creationId xmlns:p14="http://schemas.microsoft.com/office/powerpoint/2010/main" val="1718655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862"/>
            <a:ext cx="8229600" cy="1143000"/>
          </a:xfrm>
        </p:spPr>
        <p:txBody>
          <a:bodyPr/>
          <a:lstStyle/>
          <a:p>
            <a:r>
              <a:rPr lang="en-US" dirty="0" smtClean="0"/>
              <a:t>Time Series Distribution</a:t>
            </a:r>
            <a:endParaRPr lang="en-US" dirty="0"/>
          </a:p>
        </p:txBody>
      </p:sp>
      <p:pic>
        <p:nvPicPr>
          <p:cNvPr id="3" name="Picture 2" descr="timeseries_fin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4950"/>
            <a:ext cx="9144000" cy="6115488"/>
          </a:xfrm>
          <a:prstGeom prst="rect">
            <a:avLst/>
          </a:prstGeom>
        </p:spPr>
      </p:pic>
    </p:spTree>
    <p:extLst>
      <p:ext uri="{BB962C8B-B14F-4D97-AF65-F5344CB8AC3E}">
        <p14:creationId xmlns:p14="http://schemas.microsoft.com/office/powerpoint/2010/main" val="3346779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694"/>
            <a:ext cx="8229600" cy="1143000"/>
          </a:xfrm>
        </p:spPr>
        <p:txBody>
          <a:bodyPr>
            <a:normAutofit fontScale="90000"/>
          </a:bodyPr>
          <a:lstStyle/>
          <a:p>
            <a:r>
              <a:rPr lang="en-US" dirty="0" smtClean="0"/>
              <a:t>Upwind Transect 1 – CO</a:t>
            </a:r>
            <a:r>
              <a:rPr lang="en-US" baseline="-25000" dirty="0" smtClean="0"/>
              <a:t>2</a:t>
            </a:r>
            <a:br>
              <a:rPr lang="en-US" baseline="-25000" dirty="0" smtClean="0"/>
            </a:br>
            <a:r>
              <a:rPr lang="en-US" sz="3100" dirty="0" smtClean="0"/>
              <a:t>(before Indy survey)</a:t>
            </a:r>
            <a:endParaRPr lang="en-US" sz="3100" dirty="0"/>
          </a:p>
        </p:txBody>
      </p:sp>
      <p:pic>
        <p:nvPicPr>
          <p:cNvPr id="3" name="Picture 2" descr="upwind1_CO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0233"/>
            <a:ext cx="9144000" cy="5360997"/>
          </a:xfrm>
          <a:prstGeom prst="rect">
            <a:avLst/>
          </a:prstGeom>
        </p:spPr>
      </p:pic>
    </p:spTree>
    <p:extLst>
      <p:ext uri="{BB962C8B-B14F-4D97-AF65-F5344CB8AC3E}">
        <p14:creationId xmlns:p14="http://schemas.microsoft.com/office/powerpoint/2010/main" val="54647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48" y="-118472"/>
            <a:ext cx="8229600" cy="1143000"/>
          </a:xfrm>
        </p:spPr>
        <p:txBody>
          <a:bodyPr/>
          <a:lstStyle/>
          <a:p>
            <a:r>
              <a:rPr lang="en-US" dirty="0" smtClean="0"/>
              <a:t>Downwind Transects – CO</a:t>
            </a:r>
            <a:r>
              <a:rPr lang="en-US" baseline="-25000" dirty="0" smtClean="0"/>
              <a:t>2</a:t>
            </a:r>
            <a:endParaRPr lang="en-US" dirty="0"/>
          </a:p>
        </p:txBody>
      </p:sp>
      <p:pic>
        <p:nvPicPr>
          <p:cNvPr id="3" name="Picture 2" descr="downwind_CO2_tr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0234"/>
            <a:ext cx="9144000" cy="5360997"/>
          </a:xfrm>
          <a:prstGeom prst="rect">
            <a:avLst/>
          </a:prstGeom>
        </p:spPr>
      </p:pic>
    </p:spTree>
    <p:extLst>
      <p:ext uri="{BB962C8B-B14F-4D97-AF65-F5344CB8AC3E}">
        <p14:creationId xmlns:p14="http://schemas.microsoft.com/office/powerpoint/2010/main" val="1228580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TotalTime>
  <Words>537</Words>
  <Application>Microsoft Macintosh PowerPoint</Application>
  <PresentationFormat>On-screen Show (4:3)</PresentationFormat>
  <Paragraphs>38</Paragraphs>
  <Slides>15</Slides>
  <Notes>9</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Indianapolis Flight March 14, 2013</vt:lpstr>
      <vt:lpstr>Flight Path</vt:lpstr>
      <vt:lpstr>CO2 Calibration</vt:lpstr>
      <vt:lpstr>CH4 Calibration</vt:lpstr>
      <vt:lpstr>Flight Path – CO2</vt:lpstr>
      <vt:lpstr>Flight Path – CH4</vt:lpstr>
      <vt:lpstr>Time Series Distribution</vt:lpstr>
      <vt:lpstr>Upwind Transect 1 – CO2 (before Indy survey)</vt:lpstr>
      <vt:lpstr>Downwind Transects – CO2</vt:lpstr>
      <vt:lpstr>Upwind Transect 2 – CO2 (after Indy Survey)</vt:lpstr>
      <vt:lpstr>Upwind Transect 1 – CH4 (before Indy Survey)</vt:lpstr>
      <vt:lpstr>Downwind Transects – CH4</vt:lpstr>
      <vt:lpstr>Upwind Transect 2 – CH4 (after Indy Survey)</vt:lpstr>
      <vt:lpstr>Vertical Profile 1</vt:lpstr>
      <vt:lpstr>Vertical Profile 2</vt:lpstr>
    </vt:vector>
  </TitlesOfParts>
  <Company>Purdue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Indianapolis Flight March 14, 2013</dc:title>
  <dc:creator>Paul Shepson</dc:creator>
  <cp:lastModifiedBy>Paul Shepson</cp:lastModifiedBy>
  <cp:revision>30</cp:revision>
  <dcterms:created xsi:type="dcterms:W3CDTF">2013-04-08T16:11:05Z</dcterms:created>
  <dcterms:modified xsi:type="dcterms:W3CDTF">2013-05-06T16:30:22Z</dcterms:modified>
</cp:coreProperties>
</file>