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6" r:id="rId11"/>
    <p:sldId id="265" r:id="rId12"/>
    <p:sldId id="268" r:id="rId13"/>
    <p:sldId id="267" r:id="rId14"/>
    <p:sldId id="269" r:id="rId15"/>
    <p:sldId id="270"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906" autoAdjust="0"/>
  </p:normalViewPr>
  <p:slideViewPr>
    <p:cSldViewPr snapToGrid="0" snapToObjects="1" showGuides="1">
      <p:cViewPr varScale="1">
        <p:scale>
          <a:sx n="114" d="100"/>
          <a:sy n="114" d="100"/>
        </p:scale>
        <p:origin x="-992" y="-104"/>
      </p:cViewPr>
      <p:guideLst>
        <p:guide orient="horz" pos="2160"/>
        <p:guide pos="289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26539F-BFF9-8241-8359-D3E988322B77}" type="datetimeFigureOut">
              <a:rPr lang="en-US" smtClean="0"/>
              <a:t>5/29/13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713BFC-AC5B-534F-857B-914E18D89366}" type="slidenum">
              <a:rPr lang="en-US" smtClean="0"/>
              <a:t>‹#›</a:t>
            </a:fld>
            <a:endParaRPr lang="en-US"/>
          </a:p>
        </p:txBody>
      </p:sp>
    </p:spTree>
    <p:extLst>
      <p:ext uri="{BB962C8B-B14F-4D97-AF65-F5344CB8AC3E}">
        <p14:creationId xmlns:p14="http://schemas.microsoft.com/office/powerpoint/2010/main" val="16253676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713BFC-AC5B-534F-857B-914E18D89366}" type="slidenum">
              <a:rPr lang="en-US" smtClean="0"/>
              <a:t>1</a:t>
            </a:fld>
            <a:endParaRPr lang="en-US"/>
          </a:p>
        </p:txBody>
      </p:sp>
    </p:spTree>
    <p:extLst>
      <p:ext uri="{BB962C8B-B14F-4D97-AF65-F5344CB8AC3E}">
        <p14:creationId xmlns:p14="http://schemas.microsoft.com/office/powerpoint/2010/main" val="138779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Scale adjusted to approximately 1.9</a:t>
            </a:r>
            <a:r>
              <a:rPr lang="en-US" baseline="0" dirty="0" smtClean="0"/>
              <a:t> ppm to better show enhancements across city. </a:t>
            </a:r>
            <a:r>
              <a:rPr lang="en-US" dirty="0" smtClean="0"/>
              <a:t>Increased CH</a:t>
            </a:r>
            <a:r>
              <a:rPr lang="en-US" baseline="-25000" dirty="0" smtClean="0"/>
              <a:t>4</a:t>
            </a:r>
            <a:r>
              <a:rPr lang="en-US" dirty="0" smtClean="0"/>
              <a:t> </a:t>
            </a:r>
            <a:r>
              <a:rPr lang="en-US" baseline="0" dirty="0" smtClean="0"/>
              <a:t>is seen downwind of Southside Landfill. Note the increased concentration on the NW side of the city while returning to Purdue. A similar enhancement was seen in the 3/14/2013 flight and is likely due to hog/pig farms in Boone County. </a:t>
            </a:r>
            <a:endParaRPr lang="en-US" dirty="0"/>
          </a:p>
        </p:txBody>
      </p:sp>
      <p:sp>
        <p:nvSpPr>
          <p:cNvPr id="4" name="Slide Number Placeholder 3"/>
          <p:cNvSpPr>
            <a:spLocks noGrp="1"/>
          </p:cNvSpPr>
          <p:nvPr>
            <p:ph type="sldNum" sz="quarter" idx="10"/>
          </p:nvPr>
        </p:nvSpPr>
        <p:spPr/>
        <p:txBody>
          <a:bodyPr/>
          <a:lstStyle/>
          <a:p>
            <a:fld id="{CD713BFC-AC5B-534F-857B-914E18D89366}" type="slidenum">
              <a:rPr lang="en-US" smtClean="0"/>
              <a:t>12</a:t>
            </a:fld>
            <a:endParaRPr lang="en-US"/>
          </a:p>
        </p:txBody>
      </p:sp>
    </p:spTree>
    <p:extLst>
      <p:ext uri="{BB962C8B-B14F-4D97-AF65-F5344CB8AC3E}">
        <p14:creationId xmlns:p14="http://schemas.microsoft.com/office/powerpoint/2010/main" val="3512932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 to CO</a:t>
            </a:r>
            <a:r>
              <a:rPr lang="en-US" baseline="-25000" dirty="0" smtClean="0"/>
              <a:t>2</a:t>
            </a:r>
            <a:r>
              <a:rPr lang="en-US" baseline="0" dirty="0" smtClean="0"/>
              <a:t>, upwind CH</a:t>
            </a:r>
            <a:r>
              <a:rPr lang="en-US" baseline="-25000" dirty="0" smtClean="0"/>
              <a:t>4</a:t>
            </a:r>
            <a:r>
              <a:rPr lang="en-US" baseline="0" dirty="0" smtClean="0"/>
              <a:t> concentrations are higher in the upwind transect at the beginning (seen here) of the flight compared to the second upwind transect. This is puzzling, unsure if due to shallower boundary layer because the BL depth grew only ~50m. Possibly transport </a:t>
            </a:r>
            <a:r>
              <a:rPr lang="en-US" baseline="0" smtClean="0"/>
              <a:t>of CH</a:t>
            </a:r>
            <a:r>
              <a:rPr lang="en-US" baseline="-25000" smtClean="0"/>
              <a:t>4</a:t>
            </a:r>
            <a:r>
              <a:rPr lang="en-US" baseline="0" smtClean="0"/>
              <a:t> </a:t>
            </a:r>
            <a:r>
              <a:rPr lang="en-US" baseline="0" dirty="0" smtClean="0"/>
              <a:t>from upwind sources?</a:t>
            </a:r>
            <a:endParaRPr lang="en-US" dirty="0" smtClean="0"/>
          </a:p>
          <a:p>
            <a:endParaRPr lang="en-US" dirty="0"/>
          </a:p>
        </p:txBody>
      </p:sp>
      <p:sp>
        <p:nvSpPr>
          <p:cNvPr id="4" name="Slide Number Placeholder 3"/>
          <p:cNvSpPr>
            <a:spLocks noGrp="1"/>
          </p:cNvSpPr>
          <p:nvPr>
            <p:ph type="sldNum" sz="quarter" idx="10"/>
          </p:nvPr>
        </p:nvSpPr>
        <p:spPr/>
        <p:txBody>
          <a:bodyPr/>
          <a:lstStyle/>
          <a:p>
            <a:fld id="{CD713BFC-AC5B-534F-857B-914E18D89366}" type="slidenum">
              <a:rPr lang="en-US" smtClean="0"/>
              <a:t>13</a:t>
            </a:fld>
            <a:endParaRPr lang="en-US"/>
          </a:p>
        </p:txBody>
      </p:sp>
    </p:spTree>
    <p:extLst>
      <p:ext uri="{BB962C8B-B14F-4D97-AF65-F5344CB8AC3E}">
        <p14:creationId xmlns:p14="http://schemas.microsoft.com/office/powerpoint/2010/main" val="3766397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Lower bound scaled </a:t>
            </a:r>
            <a:r>
              <a:rPr lang="en-US" smtClean="0"/>
              <a:t>to </a:t>
            </a:r>
            <a:r>
              <a:rPr lang="en-US" baseline="0" smtClean="0"/>
              <a:t>approximately </a:t>
            </a:r>
            <a:r>
              <a:rPr lang="en-US" smtClean="0"/>
              <a:t>1.91</a:t>
            </a:r>
            <a:r>
              <a:rPr lang="en-US" baseline="0" smtClean="0"/>
              <a:t> </a:t>
            </a:r>
            <a:r>
              <a:rPr lang="en-US" baseline="0" dirty="0" smtClean="0"/>
              <a:t>ppm to show enhancements across transects (concentrations in section above the boundary layer are off the scale). </a:t>
            </a:r>
            <a:endParaRPr lang="en-US" dirty="0"/>
          </a:p>
        </p:txBody>
      </p:sp>
      <p:sp>
        <p:nvSpPr>
          <p:cNvPr id="4" name="Slide Number Placeholder 3"/>
          <p:cNvSpPr>
            <a:spLocks noGrp="1"/>
          </p:cNvSpPr>
          <p:nvPr>
            <p:ph type="sldNum" sz="quarter" idx="10"/>
          </p:nvPr>
        </p:nvSpPr>
        <p:spPr/>
        <p:txBody>
          <a:bodyPr/>
          <a:lstStyle/>
          <a:p>
            <a:fld id="{CD713BFC-AC5B-534F-857B-914E18D89366}" type="slidenum">
              <a:rPr lang="en-US" smtClean="0"/>
              <a:t>15</a:t>
            </a:fld>
            <a:endParaRPr lang="en-US"/>
          </a:p>
        </p:txBody>
      </p:sp>
    </p:spTree>
    <p:extLst>
      <p:ext uri="{BB962C8B-B14F-4D97-AF65-F5344CB8AC3E}">
        <p14:creationId xmlns:p14="http://schemas.microsoft.com/office/powerpoint/2010/main" val="6356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Left KLAF at approximately</a:t>
            </a:r>
            <a:r>
              <a:rPr lang="en-US" baseline="0" dirty="0" smtClean="0"/>
              <a:t> </a:t>
            </a:r>
            <a:r>
              <a:rPr lang="en-US" baseline="0" dirty="0" smtClean="0"/>
              <a:t>11:49 EDT. </a:t>
            </a:r>
            <a:r>
              <a:rPr lang="en-US" baseline="0" dirty="0" smtClean="0"/>
              <a:t>After ascent on way to Indy, spiral descent for vertical profile 1 in the southwest corner of the city, followed by an upwind horizontal transect on the west side of the city. Survey across city completed followed by four horizontal downwind transects at four different levels (note: ascent above the boundary layer was done between the third and fourth downwind transect to determine height to do fourth transect). The second vertical profile is a transect across the southern part of the city, with half of an ascent due to already being at a high elevation from the downwind transects. After completion of both vertical profiles, one more upwind transect along the western edge of the city before returning to Purdue.</a:t>
            </a:r>
            <a:endParaRPr lang="en-US" dirty="0"/>
          </a:p>
        </p:txBody>
      </p:sp>
      <p:sp>
        <p:nvSpPr>
          <p:cNvPr id="4" name="Slide Number Placeholder 3"/>
          <p:cNvSpPr>
            <a:spLocks noGrp="1"/>
          </p:cNvSpPr>
          <p:nvPr>
            <p:ph type="sldNum" sz="quarter" idx="10"/>
          </p:nvPr>
        </p:nvSpPr>
        <p:spPr/>
        <p:txBody>
          <a:bodyPr/>
          <a:lstStyle/>
          <a:p>
            <a:fld id="{CD713BFC-AC5B-534F-857B-914E18D89366}" type="slidenum">
              <a:rPr lang="en-US" smtClean="0"/>
              <a:t>2</a:t>
            </a:fld>
            <a:endParaRPr lang="en-US"/>
          </a:p>
        </p:txBody>
      </p:sp>
    </p:spTree>
    <p:extLst>
      <p:ext uri="{BB962C8B-B14F-4D97-AF65-F5344CB8AC3E}">
        <p14:creationId xmlns:p14="http://schemas.microsoft.com/office/powerpoint/2010/main" val="970617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Spike in CO</a:t>
            </a:r>
            <a:r>
              <a:rPr lang="en-US" baseline="-25000" dirty="0" smtClean="0"/>
              <a:t>2</a:t>
            </a:r>
            <a:r>
              <a:rPr lang="en-US" baseline="0" dirty="0" smtClean="0"/>
              <a:t> and CH</a:t>
            </a:r>
            <a:r>
              <a:rPr lang="en-US" baseline="-25000" dirty="0" smtClean="0"/>
              <a:t>4</a:t>
            </a:r>
            <a:r>
              <a:rPr lang="en-US" baseline="0" dirty="0" smtClean="0"/>
              <a:t> downwind of Harding PP and Southside LF, respectively. </a:t>
            </a:r>
            <a:endParaRPr lang="en-US" dirty="0"/>
          </a:p>
        </p:txBody>
      </p:sp>
      <p:sp>
        <p:nvSpPr>
          <p:cNvPr id="4" name="Slide Number Placeholder 3"/>
          <p:cNvSpPr>
            <a:spLocks noGrp="1"/>
          </p:cNvSpPr>
          <p:nvPr>
            <p:ph type="sldNum" sz="quarter" idx="10"/>
          </p:nvPr>
        </p:nvSpPr>
        <p:spPr/>
        <p:txBody>
          <a:bodyPr/>
          <a:lstStyle/>
          <a:p>
            <a:fld id="{CD713BFC-AC5B-534F-857B-914E18D89366}" type="slidenum">
              <a:rPr lang="en-US" smtClean="0"/>
              <a:t>5</a:t>
            </a:fld>
            <a:endParaRPr lang="en-US"/>
          </a:p>
        </p:txBody>
      </p:sp>
    </p:spTree>
    <p:extLst>
      <p:ext uri="{BB962C8B-B14F-4D97-AF65-F5344CB8AC3E}">
        <p14:creationId xmlns:p14="http://schemas.microsoft.com/office/powerpoint/2010/main" val="1576013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a:t>
            </a:r>
            <a:r>
              <a:rPr lang="en-US" baseline="0" dirty="0" smtClean="0"/>
              <a:t> to complications </a:t>
            </a:r>
            <a:r>
              <a:rPr lang="pl-PL" baseline="0" dirty="0" smtClean="0"/>
              <a:t>with</a:t>
            </a:r>
            <a:r>
              <a:rPr lang="en-US" baseline="0" dirty="0" smtClean="0"/>
              <a:t> the winds computer, the potential temperature during the spiral descent was lost. CO</a:t>
            </a:r>
            <a:r>
              <a:rPr lang="en-US" baseline="-25000" dirty="0" smtClean="0"/>
              <a:t>2</a:t>
            </a:r>
            <a:r>
              <a:rPr lang="en-US" baseline="0" dirty="0" smtClean="0"/>
              <a:t>, CH</a:t>
            </a:r>
            <a:r>
              <a:rPr lang="en-US" baseline="-25000" dirty="0" smtClean="0"/>
              <a:t>4 </a:t>
            </a:r>
            <a:r>
              <a:rPr lang="en-US" baseline="0" dirty="0" smtClean="0"/>
              <a:t>and H</a:t>
            </a:r>
            <a:r>
              <a:rPr lang="en-US" baseline="-25000" dirty="0" smtClean="0"/>
              <a:t>2</a:t>
            </a:r>
            <a:r>
              <a:rPr lang="en-US" baseline="0" dirty="0" smtClean="0"/>
              <a:t>O is not available during the ascent for vertical profile 1 due to calibrations. Boundary layer depth is approximately 1100 meters.</a:t>
            </a:r>
            <a:endParaRPr lang="en-US" dirty="0"/>
          </a:p>
        </p:txBody>
      </p:sp>
      <p:sp>
        <p:nvSpPr>
          <p:cNvPr id="4" name="Slide Number Placeholder 3"/>
          <p:cNvSpPr>
            <a:spLocks noGrp="1"/>
          </p:cNvSpPr>
          <p:nvPr>
            <p:ph type="sldNum" sz="quarter" idx="10"/>
          </p:nvPr>
        </p:nvSpPr>
        <p:spPr/>
        <p:txBody>
          <a:bodyPr/>
          <a:lstStyle/>
          <a:p>
            <a:fld id="{CD713BFC-AC5B-534F-857B-914E18D89366}" type="slidenum">
              <a:rPr lang="en-US" smtClean="0"/>
              <a:t>6</a:t>
            </a:fld>
            <a:endParaRPr lang="en-US"/>
          </a:p>
        </p:txBody>
      </p:sp>
    </p:spTree>
    <p:extLst>
      <p:ext uri="{BB962C8B-B14F-4D97-AF65-F5344CB8AC3E}">
        <p14:creationId xmlns:p14="http://schemas.microsoft.com/office/powerpoint/2010/main" val="2467166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a:t>
            </a:r>
            <a:r>
              <a:rPr lang="en-US" baseline="0" dirty="0" smtClean="0"/>
              <a:t> half of of ascent available due to already high elevation after downwind transects. Boundary layer depth grew slightly, around 50m, by this time. </a:t>
            </a:r>
            <a:endParaRPr lang="en-US" dirty="0"/>
          </a:p>
        </p:txBody>
      </p:sp>
      <p:sp>
        <p:nvSpPr>
          <p:cNvPr id="4" name="Slide Number Placeholder 3"/>
          <p:cNvSpPr>
            <a:spLocks noGrp="1"/>
          </p:cNvSpPr>
          <p:nvPr>
            <p:ph type="sldNum" sz="quarter" idx="10"/>
          </p:nvPr>
        </p:nvSpPr>
        <p:spPr/>
        <p:txBody>
          <a:bodyPr/>
          <a:lstStyle/>
          <a:p>
            <a:fld id="{CD713BFC-AC5B-534F-857B-914E18D89366}" type="slidenum">
              <a:rPr lang="en-US" smtClean="0"/>
              <a:t>7</a:t>
            </a:fld>
            <a:endParaRPr lang="en-US"/>
          </a:p>
        </p:txBody>
      </p:sp>
    </p:spTree>
    <p:extLst>
      <p:ext uri="{BB962C8B-B14F-4D97-AF65-F5344CB8AC3E}">
        <p14:creationId xmlns:p14="http://schemas.microsoft.com/office/powerpoint/2010/main" val="1004837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Scale adjusted</a:t>
            </a:r>
            <a:r>
              <a:rPr lang="en-US" baseline="0" dirty="0" smtClean="0"/>
              <a:t> to 412 ppm to show enhancements across city. Spike in CO</a:t>
            </a:r>
            <a:r>
              <a:rPr lang="en-US" baseline="-25000" dirty="0" smtClean="0"/>
              <a:t>2</a:t>
            </a:r>
            <a:r>
              <a:rPr lang="en-US" baseline="0" dirty="0" smtClean="0"/>
              <a:t> downwind of Harding PP approximately 420 ppm. Though the upwind transects overlap, differences in concentration can be seen from the beginning and end of the flight. </a:t>
            </a:r>
            <a:endParaRPr lang="en-US" dirty="0"/>
          </a:p>
        </p:txBody>
      </p:sp>
      <p:sp>
        <p:nvSpPr>
          <p:cNvPr id="4" name="Slide Number Placeholder 3"/>
          <p:cNvSpPr>
            <a:spLocks noGrp="1"/>
          </p:cNvSpPr>
          <p:nvPr>
            <p:ph type="sldNum" sz="quarter" idx="10"/>
          </p:nvPr>
        </p:nvSpPr>
        <p:spPr/>
        <p:txBody>
          <a:bodyPr/>
          <a:lstStyle/>
          <a:p>
            <a:fld id="{CD713BFC-AC5B-534F-857B-914E18D89366}" type="slidenum">
              <a:rPr lang="en-US" smtClean="0"/>
              <a:t>8</a:t>
            </a:fld>
            <a:endParaRPr lang="en-US"/>
          </a:p>
        </p:txBody>
      </p:sp>
    </p:spTree>
    <p:extLst>
      <p:ext uri="{BB962C8B-B14F-4D97-AF65-F5344CB8AC3E}">
        <p14:creationId xmlns:p14="http://schemas.microsoft.com/office/powerpoint/2010/main" val="2397469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Unknown CO</a:t>
            </a:r>
            <a:r>
              <a:rPr lang="en-US" baseline="-25000" dirty="0" smtClean="0"/>
              <a:t>2</a:t>
            </a:r>
            <a:r>
              <a:rPr lang="en-US" baseline="0" dirty="0" smtClean="0"/>
              <a:t> source on very southwest side of city and generally higher concentrations on the southern half of the transect. </a:t>
            </a:r>
            <a:r>
              <a:rPr lang="en-US" baseline="0" dirty="0" smtClean="0"/>
              <a:t>This is puzzling, unsure if due to shallower boundary layer because the BL depth grew only ~50m. Possibly transport of CO</a:t>
            </a:r>
            <a:r>
              <a:rPr lang="en-US" baseline="-25000" dirty="0" smtClean="0"/>
              <a:t>2</a:t>
            </a:r>
            <a:r>
              <a:rPr lang="en-US" baseline="0" dirty="0" smtClean="0"/>
              <a:t> from upwind sources?</a:t>
            </a:r>
            <a:endParaRPr lang="en-US" dirty="0"/>
          </a:p>
        </p:txBody>
      </p:sp>
      <p:sp>
        <p:nvSpPr>
          <p:cNvPr id="4" name="Slide Number Placeholder 3"/>
          <p:cNvSpPr>
            <a:spLocks noGrp="1"/>
          </p:cNvSpPr>
          <p:nvPr>
            <p:ph type="sldNum" sz="quarter" idx="10"/>
          </p:nvPr>
        </p:nvSpPr>
        <p:spPr/>
        <p:txBody>
          <a:bodyPr/>
          <a:lstStyle/>
          <a:p>
            <a:fld id="{CD713BFC-AC5B-534F-857B-914E18D89366}" type="slidenum">
              <a:rPr lang="en-US" smtClean="0"/>
              <a:t>9</a:t>
            </a:fld>
            <a:endParaRPr lang="en-US"/>
          </a:p>
        </p:txBody>
      </p:sp>
    </p:spTree>
    <p:extLst>
      <p:ext uri="{BB962C8B-B14F-4D97-AF65-F5344CB8AC3E}">
        <p14:creationId xmlns:p14="http://schemas.microsoft.com/office/powerpoint/2010/main" val="420494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growth</a:t>
            </a:r>
            <a:r>
              <a:rPr lang="en-US" baseline="0" dirty="0" smtClean="0"/>
              <a:t> of the boundary layer, concentrations on the second upwind transect are lower. However, the southern side of the transect still shows higher background values for CO</a:t>
            </a:r>
            <a:r>
              <a:rPr lang="en-US" baseline="-25000" dirty="0" smtClean="0"/>
              <a:t>2</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D713BFC-AC5B-534F-857B-914E18D89366}" type="slidenum">
              <a:rPr lang="en-US" smtClean="0"/>
              <a:t>10</a:t>
            </a:fld>
            <a:endParaRPr lang="en-US"/>
          </a:p>
        </p:txBody>
      </p:sp>
    </p:spTree>
    <p:extLst>
      <p:ext uri="{BB962C8B-B14F-4D97-AF65-F5344CB8AC3E}">
        <p14:creationId xmlns:p14="http://schemas.microsoft.com/office/powerpoint/2010/main" val="496557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Lower bounds of scale adjusted to approximately 403</a:t>
            </a:r>
            <a:r>
              <a:rPr lang="en-US" baseline="0" dirty="0" smtClean="0"/>
              <a:t> ppm to show enhancements across transects (concentrations in section above the boundary layer are off the scale). </a:t>
            </a:r>
            <a:r>
              <a:rPr lang="en-US" baseline="0" dirty="0" smtClean="0"/>
              <a:t>The highest transect was flown in the transition zone (BL depth ~1100m)</a:t>
            </a:r>
            <a:endParaRPr lang="en-US" dirty="0"/>
          </a:p>
        </p:txBody>
      </p:sp>
      <p:sp>
        <p:nvSpPr>
          <p:cNvPr id="4" name="Slide Number Placeholder 3"/>
          <p:cNvSpPr>
            <a:spLocks noGrp="1"/>
          </p:cNvSpPr>
          <p:nvPr>
            <p:ph type="sldNum" sz="quarter" idx="10"/>
          </p:nvPr>
        </p:nvSpPr>
        <p:spPr/>
        <p:txBody>
          <a:bodyPr/>
          <a:lstStyle/>
          <a:p>
            <a:fld id="{CD713BFC-AC5B-534F-857B-914E18D89366}" type="slidenum">
              <a:rPr lang="en-US" smtClean="0"/>
              <a:t>11</a:t>
            </a:fld>
            <a:endParaRPr lang="en-US"/>
          </a:p>
        </p:txBody>
      </p:sp>
    </p:spTree>
    <p:extLst>
      <p:ext uri="{BB962C8B-B14F-4D97-AF65-F5344CB8AC3E}">
        <p14:creationId xmlns:p14="http://schemas.microsoft.com/office/powerpoint/2010/main" val="1300042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68BFA2-0CC2-0845-B301-C698757498F5}" type="datetimeFigureOut">
              <a:rPr lang="en-US" smtClean="0"/>
              <a:t>5/29/13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EA559-4219-CD4C-80ED-8B9473CB8F2E}" type="slidenum">
              <a:rPr lang="en-US" smtClean="0"/>
              <a:t>‹#›</a:t>
            </a:fld>
            <a:endParaRPr lang="en-US"/>
          </a:p>
        </p:txBody>
      </p:sp>
    </p:spTree>
    <p:extLst>
      <p:ext uri="{BB962C8B-B14F-4D97-AF65-F5344CB8AC3E}">
        <p14:creationId xmlns:p14="http://schemas.microsoft.com/office/powerpoint/2010/main" val="2972949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68BFA2-0CC2-0845-B301-C698757498F5}" type="datetimeFigureOut">
              <a:rPr lang="en-US" smtClean="0"/>
              <a:t>5/29/13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EA559-4219-CD4C-80ED-8B9473CB8F2E}" type="slidenum">
              <a:rPr lang="en-US" smtClean="0"/>
              <a:t>‹#›</a:t>
            </a:fld>
            <a:endParaRPr lang="en-US"/>
          </a:p>
        </p:txBody>
      </p:sp>
    </p:spTree>
    <p:extLst>
      <p:ext uri="{BB962C8B-B14F-4D97-AF65-F5344CB8AC3E}">
        <p14:creationId xmlns:p14="http://schemas.microsoft.com/office/powerpoint/2010/main" val="2864827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68BFA2-0CC2-0845-B301-C698757498F5}" type="datetimeFigureOut">
              <a:rPr lang="en-US" smtClean="0"/>
              <a:t>5/29/13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EA559-4219-CD4C-80ED-8B9473CB8F2E}" type="slidenum">
              <a:rPr lang="en-US" smtClean="0"/>
              <a:t>‹#›</a:t>
            </a:fld>
            <a:endParaRPr lang="en-US"/>
          </a:p>
        </p:txBody>
      </p:sp>
    </p:spTree>
    <p:extLst>
      <p:ext uri="{BB962C8B-B14F-4D97-AF65-F5344CB8AC3E}">
        <p14:creationId xmlns:p14="http://schemas.microsoft.com/office/powerpoint/2010/main" val="2022751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68BFA2-0CC2-0845-B301-C698757498F5}" type="datetimeFigureOut">
              <a:rPr lang="en-US" smtClean="0"/>
              <a:t>5/29/13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EA559-4219-CD4C-80ED-8B9473CB8F2E}" type="slidenum">
              <a:rPr lang="en-US" smtClean="0"/>
              <a:t>‹#›</a:t>
            </a:fld>
            <a:endParaRPr lang="en-US"/>
          </a:p>
        </p:txBody>
      </p:sp>
    </p:spTree>
    <p:extLst>
      <p:ext uri="{BB962C8B-B14F-4D97-AF65-F5344CB8AC3E}">
        <p14:creationId xmlns:p14="http://schemas.microsoft.com/office/powerpoint/2010/main" val="2238067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68BFA2-0CC2-0845-B301-C698757498F5}" type="datetimeFigureOut">
              <a:rPr lang="en-US" smtClean="0"/>
              <a:t>5/29/13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EA559-4219-CD4C-80ED-8B9473CB8F2E}" type="slidenum">
              <a:rPr lang="en-US" smtClean="0"/>
              <a:t>‹#›</a:t>
            </a:fld>
            <a:endParaRPr lang="en-US"/>
          </a:p>
        </p:txBody>
      </p:sp>
    </p:spTree>
    <p:extLst>
      <p:ext uri="{BB962C8B-B14F-4D97-AF65-F5344CB8AC3E}">
        <p14:creationId xmlns:p14="http://schemas.microsoft.com/office/powerpoint/2010/main" val="2025469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68BFA2-0CC2-0845-B301-C698757498F5}" type="datetimeFigureOut">
              <a:rPr lang="en-US" smtClean="0"/>
              <a:t>5/29/13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EA559-4219-CD4C-80ED-8B9473CB8F2E}" type="slidenum">
              <a:rPr lang="en-US" smtClean="0"/>
              <a:t>‹#›</a:t>
            </a:fld>
            <a:endParaRPr lang="en-US"/>
          </a:p>
        </p:txBody>
      </p:sp>
    </p:spTree>
    <p:extLst>
      <p:ext uri="{BB962C8B-B14F-4D97-AF65-F5344CB8AC3E}">
        <p14:creationId xmlns:p14="http://schemas.microsoft.com/office/powerpoint/2010/main" val="2971538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68BFA2-0CC2-0845-B301-C698757498F5}" type="datetimeFigureOut">
              <a:rPr lang="en-US" smtClean="0"/>
              <a:t>5/29/13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DEA559-4219-CD4C-80ED-8B9473CB8F2E}" type="slidenum">
              <a:rPr lang="en-US" smtClean="0"/>
              <a:t>‹#›</a:t>
            </a:fld>
            <a:endParaRPr lang="en-US"/>
          </a:p>
        </p:txBody>
      </p:sp>
    </p:spTree>
    <p:extLst>
      <p:ext uri="{BB962C8B-B14F-4D97-AF65-F5344CB8AC3E}">
        <p14:creationId xmlns:p14="http://schemas.microsoft.com/office/powerpoint/2010/main" val="297083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68BFA2-0CC2-0845-B301-C698757498F5}" type="datetimeFigureOut">
              <a:rPr lang="en-US" smtClean="0"/>
              <a:t>5/29/13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DEA559-4219-CD4C-80ED-8B9473CB8F2E}" type="slidenum">
              <a:rPr lang="en-US" smtClean="0"/>
              <a:t>‹#›</a:t>
            </a:fld>
            <a:endParaRPr lang="en-US"/>
          </a:p>
        </p:txBody>
      </p:sp>
    </p:spTree>
    <p:extLst>
      <p:ext uri="{BB962C8B-B14F-4D97-AF65-F5344CB8AC3E}">
        <p14:creationId xmlns:p14="http://schemas.microsoft.com/office/powerpoint/2010/main" val="1292930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68BFA2-0CC2-0845-B301-C698757498F5}" type="datetimeFigureOut">
              <a:rPr lang="en-US" smtClean="0"/>
              <a:t>5/29/13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DEA559-4219-CD4C-80ED-8B9473CB8F2E}" type="slidenum">
              <a:rPr lang="en-US" smtClean="0"/>
              <a:t>‹#›</a:t>
            </a:fld>
            <a:endParaRPr lang="en-US"/>
          </a:p>
        </p:txBody>
      </p:sp>
    </p:spTree>
    <p:extLst>
      <p:ext uri="{BB962C8B-B14F-4D97-AF65-F5344CB8AC3E}">
        <p14:creationId xmlns:p14="http://schemas.microsoft.com/office/powerpoint/2010/main" val="4173210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68BFA2-0CC2-0845-B301-C698757498F5}" type="datetimeFigureOut">
              <a:rPr lang="en-US" smtClean="0"/>
              <a:t>5/29/13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EA559-4219-CD4C-80ED-8B9473CB8F2E}" type="slidenum">
              <a:rPr lang="en-US" smtClean="0"/>
              <a:t>‹#›</a:t>
            </a:fld>
            <a:endParaRPr lang="en-US"/>
          </a:p>
        </p:txBody>
      </p:sp>
    </p:spTree>
    <p:extLst>
      <p:ext uri="{BB962C8B-B14F-4D97-AF65-F5344CB8AC3E}">
        <p14:creationId xmlns:p14="http://schemas.microsoft.com/office/powerpoint/2010/main" val="1743488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68BFA2-0CC2-0845-B301-C698757498F5}" type="datetimeFigureOut">
              <a:rPr lang="en-US" smtClean="0"/>
              <a:t>5/29/13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EA559-4219-CD4C-80ED-8B9473CB8F2E}" type="slidenum">
              <a:rPr lang="en-US" smtClean="0"/>
              <a:t>‹#›</a:t>
            </a:fld>
            <a:endParaRPr lang="en-US"/>
          </a:p>
        </p:txBody>
      </p:sp>
    </p:spTree>
    <p:extLst>
      <p:ext uri="{BB962C8B-B14F-4D97-AF65-F5344CB8AC3E}">
        <p14:creationId xmlns:p14="http://schemas.microsoft.com/office/powerpoint/2010/main" val="11956270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8BFA2-0CC2-0845-B301-C698757498F5}" type="datetimeFigureOut">
              <a:rPr lang="en-US" smtClean="0"/>
              <a:t>5/29/13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EA559-4219-CD4C-80ED-8B9473CB8F2E}" type="slidenum">
              <a:rPr lang="en-US" smtClean="0"/>
              <a:t>‹#›</a:t>
            </a:fld>
            <a:endParaRPr lang="en-US"/>
          </a:p>
        </p:txBody>
      </p:sp>
    </p:spTree>
    <p:extLst>
      <p:ext uri="{BB962C8B-B14F-4D97-AF65-F5344CB8AC3E}">
        <p14:creationId xmlns:p14="http://schemas.microsoft.com/office/powerpoint/2010/main" val="4049189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1.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2.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3.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4.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emf"/><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9.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March 19, 2013 Flight</a:t>
            </a:r>
            <a:br>
              <a:rPr lang="en-US" dirty="0" smtClean="0"/>
            </a:br>
            <a:r>
              <a:rPr lang="en-US" dirty="0" smtClean="0"/>
              <a:t>Indianapolis, IN</a:t>
            </a:r>
            <a:endParaRPr lang="en-US" dirty="0"/>
          </a:p>
        </p:txBody>
      </p:sp>
      <p:sp>
        <p:nvSpPr>
          <p:cNvPr id="5" name="Content Placeholder 4"/>
          <p:cNvSpPr>
            <a:spLocks noGrp="1"/>
          </p:cNvSpPr>
          <p:nvPr>
            <p:ph idx="1"/>
          </p:nvPr>
        </p:nvSpPr>
        <p:spPr/>
        <p:txBody>
          <a:bodyPr/>
          <a:lstStyle/>
          <a:p>
            <a:r>
              <a:rPr lang="en-US" dirty="0" smtClean="0"/>
              <a:t>West winds</a:t>
            </a:r>
          </a:p>
          <a:p>
            <a:r>
              <a:rPr lang="en-US" dirty="0" smtClean="0"/>
              <a:t>Two vertical profiles</a:t>
            </a:r>
          </a:p>
          <a:p>
            <a:r>
              <a:rPr lang="en-US" dirty="0" smtClean="0"/>
              <a:t>Two upwind transects (beginning and end of flight)</a:t>
            </a:r>
          </a:p>
          <a:p>
            <a:r>
              <a:rPr lang="en-US" dirty="0" smtClean="0"/>
              <a:t>Four downwind transects</a:t>
            </a:r>
          </a:p>
          <a:p>
            <a:r>
              <a:rPr lang="en-US" dirty="0" smtClean="0"/>
              <a:t>Depth of boundary ~1100m (growth </a:t>
            </a:r>
            <a:r>
              <a:rPr lang="en-US" dirty="0" smtClean="0"/>
              <a:t>of </a:t>
            </a:r>
            <a:r>
              <a:rPr lang="en-US" dirty="0" smtClean="0"/>
              <a:t>~50m over duration of flight</a:t>
            </a:r>
            <a:r>
              <a:rPr lang="en-US" dirty="0" smtClean="0"/>
              <a:t>)</a:t>
            </a:r>
          </a:p>
          <a:p>
            <a:r>
              <a:rPr lang="en-US" dirty="0" smtClean="0"/>
              <a:t>Wind data was corrupted for portion of flight</a:t>
            </a:r>
            <a:endParaRPr lang="en-US" dirty="0"/>
          </a:p>
        </p:txBody>
      </p:sp>
    </p:spTree>
    <p:extLst>
      <p:ext uri="{BB962C8B-B14F-4D97-AF65-F5344CB8AC3E}">
        <p14:creationId xmlns:p14="http://schemas.microsoft.com/office/powerpoint/2010/main" val="1672860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411"/>
            <a:ext cx="8229600" cy="1143000"/>
          </a:xfrm>
        </p:spPr>
        <p:txBody>
          <a:bodyPr/>
          <a:lstStyle/>
          <a:p>
            <a:r>
              <a:rPr lang="en-US" dirty="0" smtClean="0"/>
              <a:t>CO</a:t>
            </a:r>
            <a:r>
              <a:rPr lang="en-US" baseline="-25000" dirty="0" smtClean="0"/>
              <a:t>2</a:t>
            </a:r>
            <a:r>
              <a:rPr lang="en-US" dirty="0" smtClean="0"/>
              <a:t> Upwind Transect 2</a:t>
            </a:r>
            <a:endParaRPr lang="en-US" dirty="0"/>
          </a:p>
        </p:txBody>
      </p:sp>
      <p:pic>
        <p:nvPicPr>
          <p:cNvPr id="3" name="Picture 2" descr="upwind_end_CO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3589"/>
            <a:ext cx="9144000" cy="5360997"/>
          </a:xfrm>
          <a:prstGeom prst="rect">
            <a:avLst/>
          </a:prstGeom>
        </p:spPr>
      </p:pic>
    </p:spTree>
    <p:extLst>
      <p:ext uri="{BB962C8B-B14F-4D97-AF65-F5344CB8AC3E}">
        <p14:creationId xmlns:p14="http://schemas.microsoft.com/office/powerpoint/2010/main" val="1486916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119411"/>
            <a:ext cx="8229600" cy="1143000"/>
          </a:xfrm>
        </p:spPr>
        <p:txBody>
          <a:bodyPr/>
          <a:lstStyle/>
          <a:p>
            <a:r>
              <a:rPr lang="en-US" dirty="0" smtClean="0"/>
              <a:t>CO</a:t>
            </a:r>
            <a:r>
              <a:rPr lang="en-US" baseline="-25000" dirty="0" smtClean="0"/>
              <a:t>2</a:t>
            </a:r>
            <a:r>
              <a:rPr lang="en-US" dirty="0" smtClean="0"/>
              <a:t> Downwind Transects</a:t>
            </a:r>
            <a:endParaRPr lang="en-US" dirty="0"/>
          </a:p>
        </p:txBody>
      </p:sp>
      <p:pic>
        <p:nvPicPr>
          <p:cNvPr id="3" name="Picture 2" descr="downwind_CO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3589"/>
            <a:ext cx="9144000" cy="5300420"/>
          </a:xfrm>
          <a:prstGeom prst="rect">
            <a:avLst/>
          </a:prstGeom>
        </p:spPr>
      </p:pic>
    </p:spTree>
    <p:extLst>
      <p:ext uri="{BB962C8B-B14F-4D97-AF65-F5344CB8AC3E}">
        <p14:creationId xmlns:p14="http://schemas.microsoft.com/office/powerpoint/2010/main" val="454021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179403"/>
            <a:ext cx="8229600" cy="1143000"/>
          </a:xfrm>
        </p:spPr>
        <p:txBody>
          <a:bodyPr/>
          <a:lstStyle/>
          <a:p>
            <a:r>
              <a:rPr lang="en-US" dirty="0" smtClean="0"/>
              <a:t>Flight Path – CH</a:t>
            </a:r>
            <a:r>
              <a:rPr lang="en-US" baseline="-25000" dirty="0" smtClean="0"/>
              <a:t>4</a:t>
            </a:r>
            <a:endParaRPr lang="en-US" dirty="0"/>
          </a:p>
        </p:txBody>
      </p:sp>
      <p:pic>
        <p:nvPicPr>
          <p:cNvPr id="3" name="Picture 2" descr="FlightPath_CH4.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63597"/>
            <a:ext cx="9144000" cy="5471583"/>
          </a:xfrm>
          <a:prstGeom prst="rect">
            <a:avLst/>
          </a:prstGeom>
        </p:spPr>
      </p:pic>
    </p:spTree>
    <p:extLst>
      <p:ext uri="{BB962C8B-B14F-4D97-AF65-F5344CB8AC3E}">
        <p14:creationId xmlns:p14="http://schemas.microsoft.com/office/powerpoint/2010/main" val="1515244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162"/>
            <a:ext cx="8229600" cy="1143000"/>
          </a:xfrm>
        </p:spPr>
        <p:txBody>
          <a:bodyPr/>
          <a:lstStyle/>
          <a:p>
            <a:r>
              <a:rPr lang="en-US" dirty="0" smtClean="0"/>
              <a:t>CH</a:t>
            </a:r>
            <a:r>
              <a:rPr lang="en-US" baseline="-25000" dirty="0" smtClean="0"/>
              <a:t>4</a:t>
            </a:r>
            <a:r>
              <a:rPr lang="en-US" dirty="0" smtClean="0"/>
              <a:t> Upwind Transect 1</a:t>
            </a:r>
            <a:endParaRPr lang="en-US" dirty="0"/>
          </a:p>
        </p:txBody>
      </p:sp>
      <p:pic>
        <p:nvPicPr>
          <p:cNvPr id="3" name="Picture 2" descr="upwind_beg_CH4.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05689"/>
            <a:ext cx="9144000" cy="5360997"/>
          </a:xfrm>
          <a:prstGeom prst="rect">
            <a:avLst/>
          </a:prstGeom>
        </p:spPr>
      </p:pic>
    </p:spTree>
    <p:extLst>
      <p:ext uri="{BB962C8B-B14F-4D97-AF65-F5344CB8AC3E}">
        <p14:creationId xmlns:p14="http://schemas.microsoft.com/office/powerpoint/2010/main" val="4175518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108556"/>
            <a:ext cx="8229600" cy="1143000"/>
          </a:xfrm>
        </p:spPr>
        <p:txBody>
          <a:bodyPr/>
          <a:lstStyle/>
          <a:p>
            <a:r>
              <a:rPr lang="en-US" dirty="0" smtClean="0"/>
              <a:t>CH</a:t>
            </a:r>
            <a:r>
              <a:rPr lang="en-US" baseline="-25000" dirty="0" smtClean="0"/>
              <a:t>4</a:t>
            </a:r>
            <a:r>
              <a:rPr lang="en-US" dirty="0" smtClean="0"/>
              <a:t> Upwind Transect 2</a:t>
            </a:r>
            <a:endParaRPr lang="en-US" dirty="0"/>
          </a:p>
        </p:txBody>
      </p:sp>
      <p:pic>
        <p:nvPicPr>
          <p:cNvPr id="3" name="Picture 2" descr="upwind_end_CH4.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8256"/>
            <a:ext cx="9144000" cy="5360997"/>
          </a:xfrm>
          <a:prstGeom prst="rect">
            <a:avLst/>
          </a:prstGeom>
        </p:spPr>
      </p:pic>
    </p:spTree>
    <p:extLst>
      <p:ext uri="{BB962C8B-B14F-4D97-AF65-F5344CB8AC3E}">
        <p14:creationId xmlns:p14="http://schemas.microsoft.com/office/powerpoint/2010/main" val="1621501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411"/>
            <a:ext cx="8229600" cy="1143000"/>
          </a:xfrm>
        </p:spPr>
        <p:txBody>
          <a:bodyPr/>
          <a:lstStyle/>
          <a:p>
            <a:r>
              <a:rPr lang="en-US" dirty="0" smtClean="0"/>
              <a:t>CH</a:t>
            </a:r>
            <a:r>
              <a:rPr lang="en-US" baseline="-25000" dirty="0" smtClean="0"/>
              <a:t>4 </a:t>
            </a:r>
            <a:r>
              <a:rPr lang="en-US" dirty="0" smtClean="0"/>
              <a:t>Downwind Transects</a:t>
            </a:r>
            <a:endParaRPr lang="en-US" dirty="0"/>
          </a:p>
        </p:txBody>
      </p:sp>
      <p:pic>
        <p:nvPicPr>
          <p:cNvPr id="3" name="Picture 2" descr="downwind_CH4.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789"/>
            <a:ext cx="9144000" cy="5300420"/>
          </a:xfrm>
          <a:prstGeom prst="rect">
            <a:avLst/>
          </a:prstGeom>
        </p:spPr>
      </p:pic>
    </p:spTree>
    <p:extLst>
      <p:ext uri="{BB962C8B-B14F-4D97-AF65-F5344CB8AC3E}">
        <p14:creationId xmlns:p14="http://schemas.microsoft.com/office/powerpoint/2010/main" val="2972691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8129"/>
            <a:ext cx="8229600" cy="1143000"/>
          </a:xfrm>
        </p:spPr>
        <p:txBody>
          <a:bodyPr/>
          <a:lstStyle/>
          <a:p>
            <a:r>
              <a:rPr lang="en-US" dirty="0" smtClean="0"/>
              <a:t>Flight Path</a:t>
            </a:r>
            <a:endParaRPr lang="en-US" dirty="0"/>
          </a:p>
        </p:txBody>
      </p:sp>
      <p:pic>
        <p:nvPicPr>
          <p:cNvPr id="6" name="Picture 5" descr="FlightPath_March192013.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7778"/>
            <a:ext cx="9144000" cy="5486400"/>
          </a:xfrm>
          <a:prstGeom prst="rect">
            <a:avLst/>
          </a:prstGeom>
        </p:spPr>
      </p:pic>
    </p:spTree>
    <p:extLst>
      <p:ext uri="{BB962C8B-B14F-4D97-AF65-F5344CB8AC3E}">
        <p14:creationId xmlns:p14="http://schemas.microsoft.com/office/powerpoint/2010/main" val="693967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4107"/>
            <a:ext cx="8229600" cy="1143000"/>
          </a:xfrm>
        </p:spPr>
        <p:txBody>
          <a:bodyPr/>
          <a:lstStyle/>
          <a:p>
            <a:r>
              <a:rPr lang="en-US" dirty="0" smtClean="0"/>
              <a:t>CO</a:t>
            </a:r>
            <a:r>
              <a:rPr lang="en-US" baseline="-25000" dirty="0" smtClean="0"/>
              <a:t>2</a:t>
            </a:r>
            <a:r>
              <a:rPr lang="en-US" dirty="0" smtClean="0"/>
              <a:t> Calibration</a:t>
            </a:r>
            <a:endParaRPr lang="en-US" dirty="0"/>
          </a:p>
        </p:txBody>
      </p:sp>
      <p:pic>
        <p:nvPicPr>
          <p:cNvPr id="5" name="Picture 4" descr="CO2_calibration_NOAAx.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8713"/>
            <a:ext cx="9144000" cy="6049287"/>
          </a:xfrm>
          <a:prstGeom prst="rect">
            <a:avLst/>
          </a:prstGeom>
        </p:spPr>
      </p:pic>
    </p:spTree>
    <p:extLst>
      <p:ext uri="{BB962C8B-B14F-4D97-AF65-F5344CB8AC3E}">
        <p14:creationId xmlns:p14="http://schemas.microsoft.com/office/powerpoint/2010/main" val="3791999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85"/>
            <a:ext cx="8229600" cy="1143000"/>
          </a:xfrm>
        </p:spPr>
        <p:txBody>
          <a:bodyPr/>
          <a:lstStyle/>
          <a:p>
            <a:r>
              <a:rPr lang="en-US" dirty="0" smtClean="0"/>
              <a:t>CH</a:t>
            </a:r>
            <a:r>
              <a:rPr lang="en-US" baseline="-25000" dirty="0" smtClean="0"/>
              <a:t>4</a:t>
            </a:r>
            <a:r>
              <a:rPr lang="en-US" dirty="0" smtClean="0"/>
              <a:t> Calibration</a:t>
            </a:r>
            <a:endParaRPr lang="en-US" dirty="0"/>
          </a:p>
        </p:txBody>
      </p:sp>
      <p:pic>
        <p:nvPicPr>
          <p:cNvPr id="3" name="Picture 2" descr="CH4_calibration_NOAAx.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8713"/>
            <a:ext cx="9144000" cy="6049287"/>
          </a:xfrm>
          <a:prstGeom prst="rect">
            <a:avLst/>
          </a:prstGeom>
        </p:spPr>
      </p:pic>
    </p:spTree>
    <p:extLst>
      <p:ext uri="{BB962C8B-B14F-4D97-AF65-F5344CB8AC3E}">
        <p14:creationId xmlns:p14="http://schemas.microsoft.com/office/powerpoint/2010/main" val="3002796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729"/>
            <a:ext cx="8229600" cy="1143000"/>
          </a:xfrm>
        </p:spPr>
        <p:txBody>
          <a:bodyPr/>
          <a:lstStyle/>
          <a:p>
            <a:r>
              <a:rPr lang="en-US" dirty="0" smtClean="0"/>
              <a:t>Time Series Distribution</a:t>
            </a:r>
            <a:endParaRPr lang="en-US" dirty="0"/>
          </a:p>
        </p:txBody>
      </p:sp>
      <p:pic>
        <p:nvPicPr>
          <p:cNvPr id="3" name="Picture 2" descr="Time_Series_CO2_CH4_H2O_heigh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95" y="731056"/>
            <a:ext cx="9144000" cy="6126944"/>
          </a:xfrm>
          <a:prstGeom prst="rect">
            <a:avLst/>
          </a:prstGeom>
        </p:spPr>
      </p:pic>
      <p:cxnSp>
        <p:nvCxnSpPr>
          <p:cNvPr id="6" name="Straight Arrow Connector 5"/>
          <p:cNvCxnSpPr/>
          <p:nvPr/>
        </p:nvCxnSpPr>
        <p:spPr>
          <a:xfrm flipH="1">
            <a:off x="2485800" y="4917569"/>
            <a:ext cx="738142" cy="42074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344685" y="4917569"/>
            <a:ext cx="1074483" cy="276999"/>
          </a:xfrm>
          <a:prstGeom prst="rect">
            <a:avLst/>
          </a:prstGeom>
          <a:noFill/>
        </p:spPr>
        <p:txBody>
          <a:bodyPr wrap="none" rtlCol="0">
            <a:spAutoFit/>
          </a:bodyPr>
          <a:lstStyle/>
          <a:p>
            <a:r>
              <a:rPr lang="en-US" sz="1200" dirty="0" smtClean="0"/>
              <a:t>Spiral Descent</a:t>
            </a:r>
            <a:endParaRPr lang="en-US" sz="1200" dirty="0"/>
          </a:p>
        </p:txBody>
      </p:sp>
      <p:sp>
        <p:nvSpPr>
          <p:cNvPr id="8" name="TextBox 7"/>
          <p:cNvSpPr txBox="1"/>
          <p:nvPr/>
        </p:nvSpPr>
        <p:spPr>
          <a:xfrm>
            <a:off x="6361043" y="5414304"/>
            <a:ext cx="1204907" cy="276999"/>
          </a:xfrm>
          <a:prstGeom prst="rect">
            <a:avLst/>
          </a:prstGeom>
          <a:noFill/>
        </p:spPr>
        <p:txBody>
          <a:bodyPr wrap="square" rtlCol="0">
            <a:spAutoFit/>
          </a:bodyPr>
          <a:lstStyle/>
          <a:p>
            <a:r>
              <a:rPr lang="en-US" sz="1200" dirty="0" smtClean="0"/>
              <a:t>Vertical Profile 2</a:t>
            </a:r>
            <a:endParaRPr lang="en-US" sz="1200" dirty="0"/>
          </a:p>
        </p:txBody>
      </p:sp>
      <p:cxnSp>
        <p:nvCxnSpPr>
          <p:cNvPr id="10" name="Straight Arrow Connector 9"/>
          <p:cNvCxnSpPr/>
          <p:nvPr/>
        </p:nvCxnSpPr>
        <p:spPr>
          <a:xfrm flipV="1">
            <a:off x="6849520" y="5069547"/>
            <a:ext cx="0" cy="4342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7554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3100"/>
            <a:ext cx="8229600" cy="1143000"/>
          </a:xfrm>
        </p:spPr>
        <p:txBody>
          <a:bodyPr/>
          <a:lstStyle/>
          <a:p>
            <a:r>
              <a:rPr lang="en-US" dirty="0" smtClean="0"/>
              <a:t>Vertical Profile 1</a:t>
            </a:r>
            <a:endParaRPr lang="en-US" dirty="0"/>
          </a:p>
        </p:txBody>
      </p:sp>
      <p:pic>
        <p:nvPicPr>
          <p:cNvPr id="3" name="Picture 2" descr="CO2_CH4_vp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071" y="524193"/>
            <a:ext cx="4090584" cy="6333807"/>
          </a:xfrm>
          <a:prstGeom prst="rect">
            <a:avLst/>
          </a:prstGeom>
        </p:spPr>
      </p:pic>
      <p:pic>
        <p:nvPicPr>
          <p:cNvPr id="4" name="Picture 3" descr="VP1_theta_h2o_varvw.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2342" y="524193"/>
            <a:ext cx="3682963" cy="6333807"/>
          </a:xfrm>
          <a:prstGeom prst="rect">
            <a:avLst/>
          </a:prstGeom>
        </p:spPr>
      </p:pic>
    </p:spTree>
    <p:extLst>
      <p:ext uri="{BB962C8B-B14F-4D97-AF65-F5344CB8AC3E}">
        <p14:creationId xmlns:p14="http://schemas.microsoft.com/office/powerpoint/2010/main" val="3825170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422"/>
            <a:ext cx="8229600" cy="1143000"/>
          </a:xfrm>
        </p:spPr>
        <p:txBody>
          <a:bodyPr/>
          <a:lstStyle/>
          <a:p>
            <a:r>
              <a:rPr lang="en-US" dirty="0" smtClean="0"/>
              <a:t>Vertical Profile 2</a:t>
            </a:r>
            <a:endParaRPr lang="en-US" dirty="0"/>
          </a:p>
        </p:txBody>
      </p:sp>
      <p:pic>
        <p:nvPicPr>
          <p:cNvPr id="3" name="Picture 2" descr="CO2_CH4_vp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926" y="659488"/>
            <a:ext cx="3922496" cy="6198512"/>
          </a:xfrm>
          <a:prstGeom prst="rect">
            <a:avLst/>
          </a:prstGeom>
        </p:spPr>
      </p:pic>
      <p:pic>
        <p:nvPicPr>
          <p:cNvPr id="4" name="Picture 3" descr="vp2_h2o_theta_varvw.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2711" y="611202"/>
            <a:ext cx="3614802" cy="6344498"/>
          </a:xfrm>
          <a:prstGeom prst="rect">
            <a:avLst/>
          </a:prstGeom>
        </p:spPr>
      </p:pic>
    </p:spTree>
    <p:extLst>
      <p:ext uri="{BB962C8B-B14F-4D97-AF65-F5344CB8AC3E}">
        <p14:creationId xmlns:p14="http://schemas.microsoft.com/office/powerpoint/2010/main" val="2025494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102140"/>
            <a:ext cx="8229600" cy="1143000"/>
          </a:xfrm>
        </p:spPr>
        <p:txBody>
          <a:bodyPr/>
          <a:lstStyle/>
          <a:p>
            <a:r>
              <a:rPr lang="en-US" dirty="0" smtClean="0"/>
              <a:t>Fight Path – CO</a:t>
            </a:r>
            <a:r>
              <a:rPr lang="en-US" baseline="-25000" dirty="0" smtClean="0"/>
              <a:t>2</a:t>
            </a:r>
            <a:r>
              <a:rPr lang="en-US" dirty="0" smtClean="0"/>
              <a:t> </a:t>
            </a:r>
            <a:endParaRPr lang="en-US" dirty="0"/>
          </a:p>
        </p:txBody>
      </p:sp>
      <p:pic>
        <p:nvPicPr>
          <p:cNvPr id="3" name="Picture 2" descr="FlightPath_CO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40860"/>
            <a:ext cx="9144000" cy="5471583"/>
          </a:xfrm>
          <a:prstGeom prst="rect">
            <a:avLst/>
          </a:prstGeom>
        </p:spPr>
      </p:pic>
    </p:spTree>
    <p:extLst>
      <p:ext uri="{BB962C8B-B14F-4D97-AF65-F5344CB8AC3E}">
        <p14:creationId xmlns:p14="http://schemas.microsoft.com/office/powerpoint/2010/main" val="705166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188306"/>
            <a:ext cx="8229600" cy="1143000"/>
          </a:xfrm>
        </p:spPr>
        <p:txBody>
          <a:bodyPr/>
          <a:lstStyle/>
          <a:p>
            <a:r>
              <a:rPr lang="en-US" dirty="0" smtClean="0"/>
              <a:t>CO</a:t>
            </a:r>
            <a:r>
              <a:rPr lang="en-US" baseline="-25000" dirty="0" smtClean="0"/>
              <a:t>2</a:t>
            </a:r>
            <a:r>
              <a:rPr lang="en-US" dirty="0" smtClean="0"/>
              <a:t> Upwind Transect 1</a:t>
            </a:r>
            <a:endParaRPr lang="en-US" dirty="0"/>
          </a:p>
        </p:txBody>
      </p:sp>
      <p:pic>
        <p:nvPicPr>
          <p:cNvPr id="3" name="Picture 2" descr="upwind_beg_CO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74105"/>
            <a:ext cx="9144000" cy="5360997"/>
          </a:xfrm>
          <a:prstGeom prst="rect">
            <a:avLst/>
          </a:prstGeom>
        </p:spPr>
      </p:pic>
    </p:spTree>
    <p:extLst>
      <p:ext uri="{BB962C8B-B14F-4D97-AF65-F5344CB8AC3E}">
        <p14:creationId xmlns:p14="http://schemas.microsoft.com/office/powerpoint/2010/main" val="1818805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102</TotalTime>
  <Words>651</Words>
  <Application>Microsoft Macintosh PowerPoint</Application>
  <PresentationFormat>On-screen Show (4:3)</PresentationFormat>
  <Paragraphs>46</Paragraphs>
  <Slides>15</Slides>
  <Notes>12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March 19, 2013 Flight Indianapolis, IN</vt:lpstr>
      <vt:lpstr>Flight Path</vt:lpstr>
      <vt:lpstr>CO2 Calibration</vt:lpstr>
      <vt:lpstr>CH4 Calibration</vt:lpstr>
      <vt:lpstr>Time Series Distribution</vt:lpstr>
      <vt:lpstr>Vertical Profile 1</vt:lpstr>
      <vt:lpstr>Vertical Profile 2</vt:lpstr>
      <vt:lpstr>Fight Path – CO2 </vt:lpstr>
      <vt:lpstr>CO2 Upwind Transect 1</vt:lpstr>
      <vt:lpstr>CO2 Upwind Transect 2</vt:lpstr>
      <vt:lpstr>CO2 Downwind Transects</vt:lpstr>
      <vt:lpstr>Flight Path – CH4</vt:lpstr>
      <vt:lpstr>CH4 Upwind Transect 1</vt:lpstr>
      <vt:lpstr>CH4 Upwind Transect 2</vt:lpstr>
      <vt:lpstr>CH4 Downwind Transects</vt:lpstr>
    </vt:vector>
  </TitlesOfParts>
  <Company>Purdue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March 19, 2013 Flight Indianapolis, IN</dc:title>
  <dc:creator>Paul Shepson</dc:creator>
  <cp:lastModifiedBy>Paul Shepson</cp:lastModifiedBy>
  <cp:revision>34</cp:revision>
  <dcterms:created xsi:type="dcterms:W3CDTF">2013-05-25T20:26:35Z</dcterms:created>
  <dcterms:modified xsi:type="dcterms:W3CDTF">2013-05-29T15:25:47Z</dcterms:modified>
</cp:coreProperties>
</file>